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56" r:id="rId4"/>
    <p:sldId id="348" r:id="rId5"/>
    <p:sldId id="344" r:id="rId6"/>
    <p:sldId id="357" r:id="rId7"/>
    <p:sldId id="278" r:id="rId8"/>
    <p:sldId id="358" r:id="rId9"/>
    <p:sldId id="260" r:id="rId10"/>
    <p:sldId id="335" r:id="rId11"/>
    <p:sldId id="330" r:id="rId12"/>
    <p:sldId id="328" r:id="rId13"/>
    <p:sldId id="319" r:id="rId14"/>
    <p:sldId id="346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702" y="114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400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1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1" r:id="rId19"/>
    <p:sldLayoutId id="214748369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894E93-28DB-79D7-364B-4404C0AA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2505670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Tugas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Kelompok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PPL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-1" y="3623785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00"/>
                </a:solidFill>
                <a:cs typeface="Arial" pitchFamily="34" charset="0"/>
              </a:rPr>
              <a:t>Rizal Mila P. </a:t>
            </a:r>
            <a:r>
              <a:rPr lang="en-US" altLang="ko-KR" sz="2800" dirty="0">
                <a:solidFill>
                  <a:srgbClr val="FF0000"/>
                </a:solidFill>
                <a:cs typeface="Arial" pitchFamily="34" charset="0"/>
              </a:rPr>
              <a:t>&amp;</a:t>
            </a:r>
            <a:r>
              <a:rPr lang="en-US" altLang="ko-KR" sz="2800" dirty="0">
                <a:solidFill>
                  <a:srgbClr val="FFFF00"/>
                </a:solidFill>
                <a:cs typeface="Arial" pitchFamily="34" charset="0"/>
              </a:rPr>
              <a:t> M. </a:t>
            </a:r>
            <a:r>
              <a:rPr lang="en-US" altLang="ko-KR" sz="2800" dirty="0" err="1">
                <a:solidFill>
                  <a:srgbClr val="FFFF00"/>
                </a:solidFill>
                <a:cs typeface="Arial" pitchFamily="34" charset="0"/>
              </a:rPr>
              <a:t>Feirdaus</a:t>
            </a:r>
            <a:r>
              <a:rPr lang="en-US" altLang="ko-KR" sz="2800" dirty="0">
                <a:solidFill>
                  <a:srgbClr val="FFFF00"/>
                </a:solidFill>
                <a:cs typeface="Arial" pitchFamily="34" charset="0"/>
              </a:rPr>
              <a:t> A.</a:t>
            </a:r>
            <a:endParaRPr lang="ko-KR" altLang="en-US" sz="2800" dirty="0">
              <a:solidFill>
                <a:srgbClr val="FFFF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7440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555C5C8-EA4E-961A-9DFC-52675626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" y="-59267"/>
            <a:ext cx="12192000" cy="69172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FFFF00"/>
                </a:solidFill>
              </a:rPr>
              <a:t>Kelebihan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50"/>
                </a:solidFill>
              </a:rPr>
              <a:t>Linux Mint</a:t>
            </a: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C81F8976-4FE5-4BD5-9D26-72F4302F6C6B}"/>
              </a:ext>
            </a:extLst>
          </p:cNvPr>
          <p:cNvSpPr/>
          <p:nvPr/>
        </p:nvSpPr>
        <p:spPr>
          <a:xfrm flipH="1">
            <a:off x="748643" y="1835012"/>
            <a:ext cx="8508720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54">
            <a:extLst>
              <a:ext uri="{FF2B5EF4-FFF2-40B4-BE49-F238E27FC236}">
                <a16:creationId xmlns:a16="http://schemas.microsoft.com/office/drawing/2014/main" id="{E3ECB43F-FA7B-4843-85B0-D3B0B2A912C5}"/>
              </a:ext>
            </a:extLst>
          </p:cNvPr>
          <p:cNvSpPr/>
          <p:nvPr/>
        </p:nvSpPr>
        <p:spPr>
          <a:xfrm flipH="1">
            <a:off x="1524796" y="2685122"/>
            <a:ext cx="7732566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55">
            <a:extLst>
              <a:ext uri="{FF2B5EF4-FFF2-40B4-BE49-F238E27FC236}">
                <a16:creationId xmlns:a16="http://schemas.microsoft.com/office/drawing/2014/main" id="{D45FBBB5-AB8E-4D01-B13F-5DADA8C18756}"/>
              </a:ext>
            </a:extLst>
          </p:cNvPr>
          <p:cNvSpPr/>
          <p:nvPr/>
        </p:nvSpPr>
        <p:spPr>
          <a:xfrm flipH="1">
            <a:off x="2295696" y="3535232"/>
            <a:ext cx="6961666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56">
            <a:extLst>
              <a:ext uri="{FF2B5EF4-FFF2-40B4-BE49-F238E27FC236}">
                <a16:creationId xmlns:a16="http://schemas.microsoft.com/office/drawing/2014/main" id="{5C768FC1-661D-4771-AC47-69B1D056E922}"/>
              </a:ext>
            </a:extLst>
          </p:cNvPr>
          <p:cNvSpPr/>
          <p:nvPr/>
        </p:nvSpPr>
        <p:spPr>
          <a:xfrm flipH="1">
            <a:off x="3059393" y="4385342"/>
            <a:ext cx="6197968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1D4901-B03F-491A-B8DC-9D0684E706C1}"/>
              </a:ext>
            </a:extLst>
          </p:cNvPr>
          <p:cNvGrpSpPr/>
          <p:nvPr/>
        </p:nvGrpSpPr>
        <p:grpSpPr>
          <a:xfrm>
            <a:off x="8033229" y="1658410"/>
            <a:ext cx="3295663" cy="3488970"/>
            <a:chOff x="5304777" y="1737360"/>
            <a:chExt cx="3295663" cy="3488970"/>
          </a:xfrm>
        </p:grpSpPr>
        <p:pic>
          <p:nvPicPr>
            <p:cNvPr id="9" name="Picture 2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id="{5F6516ED-48A8-43FA-9812-05F826FB5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48174">
              <a:off x="5081275" y="2280629"/>
              <a:ext cx="3169203" cy="272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7ECA9FE7-3220-443D-9739-41E678D35730}"/>
                </a:ext>
              </a:extLst>
            </p:cNvPr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53289-55B9-4BDD-A52A-5B8160537809}"/>
              </a:ext>
            </a:extLst>
          </p:cNvPr>
          <p:cNvGrpSpPr/>
          <p:nvPr/>
        </p:nvGrpSpPr>
        <p:grpSpPr>
          <a:xfrm>
            <a:off x="1801660" y="2066530"/>
            <a:ext cx="4969080" cy="467124"/>
            <a:chOff x="4965552" y="1811177"/>
            <a:chExt cx="3484978" cy="4671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2C0F1-BD64-4121-918E-331D7EBFDB0D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3100DB-7801-440B-A155-D8A614E4C774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59228-85AA-47B3-929E-C4DA7F334130}"/>
              </a:ext>
            </a:extLst>
          </p:cNvPr>
          <p:cNvGrpSpPr/>
          <p:nvPr/>
        </p:nvGrpSpPr>
        <p:grpSpPr>
          <a:xfrm>
            <a:off x="2336442" y="2915712"/>
            <a:ext cx="4969080" cy="467124"/>
            <a:chOff x="4965552" y="1811177"/>
            <a:chExt cx="3484978" cy="4671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8CE12A-693C-45E7-A137-FF82F9860F7A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CEDFF-041E-43F2-AA71-1226CDC1E188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C7B30F-5226-463C-9A19-43B44E4AEDDE}"/>
              </a:ext>
            </a:extLst>
          </p:cNvPr>
          <p:cNvGrpSpPr/>
          <p:nvPr/>
        </p:nvGrpSpPr>
        <p:grpSpPr>
          <a:xfrm>
            <a:off x="3126258" y="3759510"/>
            <a:ext cx="4969080" cy="467124"/>
            <a:chOff x="4965552" y="1811177"/>
            <a:chExt cx="3484978" cy="467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E7C28F-2D64-4F77-8403-EB83B404994E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9BF492-EB9E-400C-AA68-40D230A50761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130B9F-59A8-4E5F-850F-415B94685658}"/>
              </a:ext>
            </a:extLst>
          </p:cNvPr>
          <p:cNvGrpSpPr/>
          <p:nvPr/>
        </p:nvGrpSpPr>
        <p:grpSpPr>
          <a:xfrm>
            <a:off x="3873571" y="4618821"/>
            <a:ext cx="4969080" cy="467124"/>
            <a:chOff x="4965552" y="1811177"/>
            <a:chExt cx="3484978" cy="4671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97907-A50D-4642-8308-7F7C892E5F17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054C6-0764-4B2B-AD18-C3A5B6502BF0}"/>
                </a:ext>
              </a:extLst>
            </p:cNvPr>
            <p:cNvSpPr txBox="1"/>
            <p:nvPr/>
          </p:nvSpPr>
          <p:spPr>
            <a:xfrm>
              <a:off x="4965552" y="1811177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767CC4C-AE4A-CDA9-8850-F6FD338D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804" y="1329709"/>
            <a:ext cx="4259532" cy="425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D76ECE-C490-6997-87A2-5C98B9E5A554}"/>
              </a:ext>
            </a:extLst>
          </p:cNvPr>
          <p:cNvSpPr txBox="1"/>
          <p:nvPr/>
        </p:nvSpPr>
        <p:spPr>
          <a:xfrm>
            <a:off x="1524804" y="20243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00"/>
                </a:solidFill>
              </a:rPr>
              <a:t>Gratis dan Open Source. Linux Mint </a:t>
            </a:r>
            <a:r>
              <a:rPr lang="en-ID" sz="1400" dirty="0" err="1">
                <a:solidFill>
                  <a:srgbClr val="FFFF00"/>
                </a:solidFill>
              </a:rPr>
              <a:t>merupakan</a:t>
            </a:r>
            <a:r>
              <a:rPr lang="en-ID" sz="1400" dirty="0">
                <a:solidFill>
                  <a:srgbClr val="FFFF00"/>
                </a:solidFill>
              </a:rPr>
              <a:t> distro Linux yang </a:t>
            </a:r>
            <a:r>
              <a:rPr lang="en-ID" sz="1400" dirty="0" err="1">
                <a:solidFill>
                  <a:srgbClr val="FFFF00"/>
                </a:solidFill>
              </a:rPr>
              <a:t>dapat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digunakan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secara</a:t>
            </a:r>
            <a:r>
              <a:rPr lang="en-ID" sz="1400" dirty="0">
                <a:solidFill>
                  <a:srgbClr val="FFFF00"/>
                </a:solidFill>
              </a:rPr>
              <a:t> gratis </a:t>
            </a:r>
            <a:r>
              <a:rPr lang="en-ID" sz="1400" dirty="0" err="1">
                <a:solidFill>
                  <a:srgbClr val="FFFF00"/>
                </a:solidFill>
              </a:rPr>
              <a:t>atau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tanpa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membayar</a:t>
            </a:r>
            <a:r>
              <a:rPr lang="en-ID" sz="1400" dirty="0">
                <a:solidFill>
                  <a:srgbClr val="FFFF00"/>
                </a:solidFill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A709C0-29E6-69FE-EC4E-1A06FD1FA599}"/>
              </a:ext>
            </a:extLst>
          </p:cNvPr>
          <p:cNvSpPr txBox="1"/>
          <p:nvPr/>
        </p:nvSpPr>
        <p:spPr>
          <a:xfrm>
            <a:off x="2323377" y="28681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00"/>
                </a:solidFill>
              </a:rPr>
              <a:t>User Friendly. Linux Mint </a:t>
            </a:r>
            <a:r>
              <a:rPr lang="en-ID" sz="1400" dirty="0" err="1">
                <a:solidFill>
                  <a:srgbClr val="FFFF00"/>
                </a:solidFill>
              </a:rPr>
              <a:t>mudah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digunakan</a:t>
            </a:r>
            <a:r>
              <a:rPr lang="en-ID" sz="1400" dirty="0">
                <a:solidFill>
                  <a:srgbClr val="FFFF00"/>
                </a:solidFill>
              </a:rPr>
              <a:t>, </a:t>
            </a:r>
          </a:p>
          <a:p>
            <a:r>
              <a:rPr lang="en-ID" sz="1400" dirty="0" err="1">
                <a:solidFill>
                  <a:srgbClr val="FFFF00"/>
                </a:solidFill>
              </a:rPr>
              <a:t>memiliki</a:t>
            </a:r>
            <a:r>
              <a:rPr lang="en-ID" sz="1400" dirty="0">
                <a:solidFill>
                  <a:srgbClr val="FFFF00"/>
                </a:solidFill>
              </a:rPr>
              <a:t> user interface yang </a:t>
            </a:r>
            <a:r>
              <a:rPr lang="en-ID" sz="1400" dirty="0" err="1">
                <a:solidFill>
                  <a:srgbClr val="FFFF00"/>
                </a:solidFill>
              </a:rPr>
              <a:t>nyaman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digunakan</a:t>
            </a:r>
            <a:r>
              <a:rPr lang="en-ID" sz="14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DCBC73-DB13-2AFF-8A73-B6EE5D7C30F8}"/>
              </a:ext>
            </a:extLst>
          </p:cNvPr>
          <p:cNvSpPr txBox="1"/>
          <p:nvPr/>
        </p:nvSpPr>
        <p:spPr>
          <a:xfrm>
            <a:off x="3110377" y="382092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dirty="0">
                <a:solidFill>
                  <a:srgbClr val="FFFF00"/>
                </a:solidFill>
              </a:rPr>
              <a:t>Dapat Digunakan pada Komputer Berspesifikasi Rendah.</a:t>
            </a:r>
            <a:endParaRPr lang="en-ID" sz="1400" dirty="0">
              <a:solidFill>
                <a:srgbClr val="FFFF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8C2365-1DAE-2B14-9A38-4054913C0980}"/>
              </a:ext>
            </a:extLst>
          </p:cNvPr>
          <p:cNvSpPr txBox="1"/>
          <p:nvPr/>
        </p:nvSpPr>
        <p:spPr>
          <a:xfrm>
            <a:off x="3931881" y="471037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00"/>
                </a:solidFill>
              </a:rPr>
              <a:t>Memiliki</a:t>
            </a:r>
            <a:r>
              <a:rPr lang="en-ID" sz="1400" dirty="0">
                <a:solidFill>
                  <a:srgbClr val="FFFF00"/>
                </a:solidFill>
              </a:rPr>
              <a:t> </a:t>
            </a:r>
            <a:r>
              <a:rPr lang="en-ID" sz="1400" dirty="0" err="1">
                <a:solidFill>
                  <a:srgbClr val="FFFF00"/>
                </a:solidFill>
              </a:rPr>
              <a:t>tampilan</a:t>
            </a:r>
            <a:r>
              <a:rPr lang="en-ID" sz="1400" dirty="0">
                <a:solidFill>
                  <a:srgbClr val="FFFF00"/>
                </a:solidFill>
              </a:rPr>
              <a:t> desktop </a:t>
            </a:r>
            <a:r>
              <a:rPr lang="en-ID" sz="1400" dirty="0" err="1">
                <a:solidFill>
                  <a:srgbClr val="FFFF00"/>
                </a:solidFill>
              </a:rPr>
              <a:t>menarik</a:t>
            </a:r>
            <a:r>
              <a:rPr lang="en-ID" sz="1400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612F925-BB95-F83E-11A6-10555C06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5"/>
            <a:ext cx="12192000" cy="6884229"/>
          </a:xfrm>
          <a:prstGeom prst="rect">
            <a:avLst/>
          </a:prstGeom>
        </p:spPr>
      </p:pic>
      <p:grpSp>
        <p:nvGrpSpPr>
          <p:cNvPr id="35" name="Group 20">
            <a:extLst>
              <a:ext uri="{FF2B5EF4-FFF2-40B4-BE49-F238E27FC236}">
                <a16:creationId xmlns:a16="http://schemas.microsoft.com/office/drawing/2014/main" id="{8455F71B-2E0A-4909-999E-8222BB9CC441}"/>
              </a:ext>
            </a:extLst>
          </p:cNvPr>
          <p:cNvGrpSpPr/>
          <p:nvPr/>
        </p:nvGrpSpPr>
        <p:grpSpPr>
          <a:xfrm>
            <a:off x="907183" y="2004823"/>
            <a:ext cx="2146993" cy="3774302"/>
            <a:chOff x="445712" y="1449040"/>
            <a:chExt cx="2113018" cy="3924176"/>
          </a:xfrm>
        </p:grpSpPr>
        <p:sp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8C0358E2-5A8E-4C8B-8E80-5AD2F2ACB9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6233278-5B23-4605-BC76-D0C32D31FD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C180C2F6-112B-44E0-82E6-8B960A0C680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9" name="Oval 24">
                <a:extLst>
                  <a:ext uri="{FF2B5EF4-FFF2-40B4-BE49-F238E27FC236}">
                    <a16:creationId xmlns:a16="http://schemas.microsoft.com/office/drawing/2014/main" id="{0DB06920-53BC-4AD6-BC96-40A6577599D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0" name="Rounded Rectangle 25">
                <a:extLst>
                  <a:ext uri="{FF2B5EF4-FFF2-40B4-BE49-F238E27FC236}">
                    <a16:creationId xmlns:a16="http://schemas.microsoft.com/office/drawing/2014/main" id="{1DBFE262-2875-40C6-B9AF-81BACD047FB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>
                <a:solidFill>
                  <a:srgbClr val="FF0000"/>
                </a:solidFill>
              </a:rPr>
              <a:t>Kekurangan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Linux Mint</a:t>
            </a:r>
          </a:p>
        </p:txBody>
      </p:sp>
      <p:sp>
        <p:nvSpPr>
          <p:cNvPr id="3" name="Pentagon 40">
            <a:extLst>
              <a:ext uri="{FF2B5EF4-FFF2-40B4-BE49-F238E27FC236}">
                <a16:creationId xmlns:a16="http://schemas.microsoft.com/office/drawing/2014/main" id="{462CED69-EF7D-4F2F-B2E7-61D8E7A432D5}"/>
              </a:ext>
            </a:extLst>
          </p:cNvPr>
          <p:cNvSpPr/>
          <p:nvPr/>
        </p:nvSpPr>
        <p:spPr>
          <a:xfrm>
            <a:off x="3053052" y="2489093"/>
            <a:ext cx="7383035" cy="7092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41">
            <a:extLst>
              <a:ext uri="{FF2B5EF4-FFF2-40B4-BE49-F238E27FC236}">
                <a16:creationId xmlns:a16="http://schemas.microsoft.com/office/drawing/2014/main" id="{0BB46186-81D4-4CF3-A0AF-B3146AF9D7A9}"/>
              </a:ext>
            </a:extLst>
          </p:cNvPr>
          <p:cNvSpPr/>
          <p:nvPr/>
        </p:nvSpPr>
        <p:spPr>
          <a:xfrm>
            <a:off x="3053554" y="3206198"/>
            <a:ext cx="4806979" cy="7092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42">
            <a:extLst>
              <a:ext uri="{FF2B5EF4-FFF2-40B4-BE49-F238E27FC236}">
                <a16:creationId xmlns:a16="http://schemas.microsoft.com/office/drawing/2014/main" id="{4B61E729-75F7-48E3-99CE-1DCC774D0D09}"/>
              </a:ext>
            </a:extLst>
          </p:cNvPr>
          <p:cNvSpPr/>
          <p:nvPr/>
        </p:nvSpPr>
        <p:spPr>
          <a:xfrm>
            <a:off x="3053052" y="3906679"/>
            <a:ext cx="6409001" cy="7092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entagon 43">
            <a:extLst>
              <a:ext uri="{FF2B5EF4-FFF2-40B4-BE49-F238E27FC236}">
                <a16:creationId xmlns:a16="http://schemas.microsoft.com/office/drawing/2014/main" id="{67AF0A58-55B1-4B95-8639-4AA93743F22A}"/>
              </a:ext>
            </a:extLst>
          </p:cNvPr>
          <p:cNvSpPr/>
          <p:nvPr/>
        </p:nvSpPr>
        <p:spPr>
          <a:xfrm>
            <a:off x="3053052" y="4615471"/>
            <a:ext cx="8376948" cy="7092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8118C-B7C2-4958-A08B-84E7BF5E791A}"/>
              </a:ext>
            </a:extLst>
          </p:cNvPr>
          <p:cNvSpPr/>
          <p:nvPr/>
        </p:nvSpPr>
        <p:spPr>
          <a:xfrm>
            <a:off x="1032095" y="2488161"/>
            <a:ext cx="1880932" cy="710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37E25-79A1-4CFD-AAB9-8519CA300BC0}"/>
              </a:ext>
            </a:extLst>
          </p:cNvPr>
          <p:cNvSpPr/>
          <p:nvPr/>
        </p:nvSpPr>
        <p:spPr>
          <a:xfrm>
            <a:off x="1032095" y="3198293"/>
            <a:ext cx="1880932" cy="710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15390-A304-4D0C-8A50-128CA269F343}"/>
              </a:ext>
            </a:extLst>
          </p:cNvPr>
          <p:cNvSpPr/>
          <p:nvPr/>
        </p:nvSpPr>
        <p:spPr>
          <a:xfrm>
            <a:off x="1032095" y="3908277"/>
            <a:ext cx="1880932" cy="7101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F2F12-BD93-4CD9-9406-5DA7E3A11508}"/>
              </a:ext>
            </a:extLst>
          </p:cNvPr>
          <p:cNvSpPr/>
          <p:nvPr/>
        </p:nvSpPr>
        <p:spPr>
          <a:xfrm>
            <a:off x="1032095" y="4614539"/>
            <a:ext cx="1880932" cy="7101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63B87-F2B9-459D-B51B-DB84033DE699}"/>
              </a:ext>
            </a:extLst>
          </p:cNvPr>
          <p:cNvSpPr txBox="1"/>
          <p:nvPr/>
        </p:nvSpPr>
        <p:spPr>
          <a:xfrm>
            <a:off x="1357478" y="2659055"/>
            <a:ext cx="117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6C9C3-5A90-4DB7-ABF8-4C8ADC3885C3}"/>
              </a:ext>
            </a:extLst>
          </p:cNvPr>
          <p:cNvSpPr txBox="1"/>
          <p:nvPr/>
        </p:nvSpPr>
        <p:spPr>
          <a:xfrm>
            <a:off x="1357478" y="4785433"/>
            <a:ext cx="117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933A8-B209-4E23-9124-6B9C23B16288}"/>
              </a:ext>
            </a:extLst>
          </p:cNvPr>
          <p:cNvSpPr txBox="1"/>
          <p:nvPr/>
        </p:nvSpPr>
        <p:spPr>
          <a:xfrm>
            <a:off x="1357478" y="3369187"/>
            <a:ext cx="117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1A415-BB61-4A1B-BF03-72FA18A40F01}"/>
              </a:ext>
            </a:extLst>
          </p:cNvPr>
          <p:cNvSpPr txBox="1"/>
          <p:nvPr/>
        </p:nvSpPr>
        <p:spPr>
          <a:xfrm>
            <a:off x="1357478" y="4079171"/>
            <a:ext cx="117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E76A2A3-13F2-41A1-861E-5BA1317EBCB7}"/>
              </a:ext>
            </a:extLst>
          </p:cNvPr>
          <p:cNvGrpSpPr/>
          <p:nvPr/>
        </p:nvGrpSpPr>
        <p:grpSpPr>
          <a:xfrm>
            <a:off x="3210437" y="2497738"/>
            <a:ext cx="5767248" cy="506839"/>
            <a:chOff x="2551705" y="4319146"/>
            <a:chExt cx="3683695" cy="5068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6BA8F-E15F-47B0-998D-E9F22E56CEF6}"/>
                </a:ext>
              </a:extLst>
            </p:cNvPr>
            <p:cNvSpPr txBox="1"/>
            <p:nvPr/>
          </p:nvSpPr>
          <p:spPr>
            <a:xfrm>
              <a:off x="2551705" y="454898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CCB32F-09EE-463B-9651-95662A457D73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DAE86651-BC88-4290-AE37-759DA939B156}"/>
              </a:ext>
            </a:extLst>
          </p:cNvPr>
          <p:cNvGrpSpPr/>
          <p:nvPr/>
        </p:nvGrpSpPr>
        <p:grpSpPr>
          <a:xfrm>
            <a:off x="3238410" y="4615320"/>
            <a:ext cx="7225649" cy="506839"/>
            <a:chOff x="2551705" y="4319146"/>
            <a:chExt cx="3683695" cy="5068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BE7951-F5F3-4211-9111-7374EFD97547}"/>
                </a:ext>
              </a:extLst>
            </p:cNvPr>
            <p:cNvSpPr txBox="1"/>
            <p:nvPr/>
          </p:nvSpPr>
          <p:spPr>
            <a:xfrm>
              <a:off x="2551705" y="454898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F08911-CFB8-456C-B528-242DD1DD910D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Minim </a:t>
              </a:r>
              <a:r>
                <a:rPr lang="en-US" altLang="ko-KR" sz="1200" b="1" dirty="0" err="1">
                  <a:latin typeface="Arial" pitchFamily="34" charset="0"/>
                  <a:cs typeface="Arial" pitchFamily="34" charset="0"/>
                </a:rPr>
                <a:t>Pengguna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19">
            <a:extLst>
              <a:ext uri="{FF2B5EF4-FFF2-40B4-BE49-F238E27FC236}">
                <a16:creationId xmlns:a16="http://schemas.microsoft.com/office/drawing/2014/main" id="{14DC47FE-43E9-447B-94D2-A2BC788C3642}"/>
              </a:ext>
            </a:extLst>
          </p:cNvPr>
          <p:cNvGrpSpPr/>
          <p:nvPr/>
        </p:nvGrpSpPr>
        <p:grpSpPr>
          <a:xfrm>
            <a:off x="3210438" y="3903196"/>
            <a:ext cx="4640057" cy="506839"/>
            <a:chOff x="2551705" y="4319146"/>
            <a:chExt cx="3683695" cy="5068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AFB6B-2A87-468E-8C6D-7136296500C3}"/>
                </a:ext>
              </a:extLst>
            </p:cNvPr>
            <p:cNvSpPr txBox="1"/>
            <p:nvPr/>
          </p:nvSpPr>
          <p:spPr>
            <a:xfrm>
              <a:off x="2551705" y="454898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73B380-BF69-4D47-B29C-24CB230102B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19">
            <a:extLst>
              <a:ext uri="{FF2B5EF4-FFF2-40B4-BE49-F238E27FC236}">
                <a16:creationId xmlns:a16="http://schemas.microsoft.com/office/drawing/2014/main" id="{F282D9FB-5C0E-44BC-950B-E048238AA187}"/>
              </a:ext>
            </a:extLst>
          </p:cNvPr>
          <p:cNvGrpSpPr/>
          <p:nvPr/>
        </p:nvGrpSpPr>
        <p:grpSpPr>
          <a:xfrm>
            <a:off x="3210438" y="3200469"/>
            <a:ext cx="3498476" cy="506839"/>
            <a:chOff x="2551705" y="4319146"/>
            <a:chExt cx="3683695" cy="50683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6EDD68-707A-4C48-890B-561F9FA18D14}"/>
                </a:ext>
              </a:extLst>
            </p:cNvPr>
            <p:cNvSpPr txBox="1"/>
            <p:nvPr/>
          </p:nvSpPr>
          <p:spPr>
            <a:xfrm>
              <a:off x="2551705" y="454898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213436-1EA3-4921-8734-1667E5AE9A7B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478B6B1-87B0-9285-A82C-A32B6932FD4A}"/>
              </a:ext>
            </a:extLst>
          </p:cNvPr>
          <p:cNvSpPr txBox="1"/>
          <p:nvPr/>
        </p:nvSpPr>
        <p:spPr>
          <a:xfrm>
            <a:off x="3223169" y="25063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 err="1"/>
              <a:t>Tidak</a:t>
            </a:r>
            <a:r>
              <a:rPr lang="en-ID" sz="1200" b="1" dirty="0"/>
              <a:t> </a:t>
            </a:r>
            <a:r>
              <a:rPr lang="en-ID" sz="1200" b="1" dirty="0" err="1"/>
              <a:t>banyak</a:t>
            </a:r>
            <a:r>
              <a:rPr lang="en-ID" sz="1200" b="1" dirty="0"/>
              <a:t> </a:t>
            </a:r>
            <a:r>
              <a:rPr lang="en-ID" sz="1200" b="1" dirty="0" err="1"/>
              <a:t>dukungan</a:t>
            </a:r>
            <a:r>
              <a:rPr lang="en-ID" sz="1200" b="1" dirty="0"/>
              <a:t> </a:t>
            </a:r>
            <a:r>
              <a:rPr lang="en-ID" sz="1200" b="1" dirty="0" err="1"/>
              <a:t>aplikasi</a:t>
            </a:r>
            <a:endParaRPr lang="en-ID" sz="1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5E6B64-628A-9970-9159-A0BA0FF0C9D9}"/>
              </a:ext>
            </a:extLst>
          </p:cNvPr>
          <p:cNvSpPr txBox="1"/>
          <p:nvPr/>
        </p:nvSpPr>
        <p:spPr>
          <a:xfrm>
            <a:off x="3264884" y="2697225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 </a:t>
            </a:r>
            <a:r>
              <a:rPr lang="en-ID" sz="900" dirty="0" err="1">
                <a:solidFill>
                  <a:srgbClr val="FFFF00"/>
                </a:solidFill>
              </a:rPr>
              <a:t>Kehadiran</a:t>
            </a:r>
            <a:r>
              <a:rPr lang="en-ID" sz="900" dirty="0">
                <a:solidFill>
                  <a:srgbClr val="FFFF00"/>
                </a:solidFill>
              </a:rPr>
              <a:t> Linux </a:t>
            </a:r>
            <a:r>
              <a:rPr lang="en-ID" sz="900" dirty="0" err="1">
                <a:solidFill>
                  <a:srgbClr val="FFFF00"/>
                </a:solidFill>
              </a:rPr>
              <a:t>tidak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banyak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mendukung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aplikasi</a:t>
            </a:r>
            <a:r>
              <a:rPr lang="en-ID" sz="900" dirty="0">
                <a:solidFill>
                  <a:srgbClr val="FFFF00"/>
                </a:solidFill>
              </a:rPr>
              <a:t> yang </a:t>
            </a:r>
            <a:r>
              <a:rPr lang="en-ID" sz="900" dirty="0" err="1">
                <a:solidFill>
                  <a:srgbClr val="FFFF00"/>
                </a:solidFill>
              </a:rPr>
              <a:t>banyak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dibutuhkan</a:t>
            </a:r>
            <a:r>
              <a:rPr lang="en-ID" sz="900" dirty="0">
                <a:solidFill>
                  <a:srgbClr val="FFFF00"/>
                </a:solidFill>
              </a:rPr>
              <a:t> orang. </a:t>
            </a:r>
            <a:r>
              <a:rPr lang="en-ID" sz="900" dirty="0" err="1">
                <a:solidFill>
                  <a:srgbClr val="FFFF00"/>
                </a:solidFill>
              </a:rPr>
              <a:t>Misalnya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aplikasi</a:t>
            </a:r>
            <a:r>
              <a:rPr lang="en-ID" sz="900" dirty="0">
                <a:solidFill>
                  <a:srgbClr val="FFFF00"/>
                </a:solidFill>
              </a:rPr>
              <a:t> </a:t>
            </a:r>
            <a:r>
              <a:rPr lang="en-ID" sz="900" dirty="0" err="1">
                <a:solidFill>
                  <a:srgbClr val="FFFF00"/>
                </a:solidFill>
              </a:rPr>
              <a:t>pengeditan</a:t>
            </a:r>
            <a:r>
              <a:rPr lang="en-ID" sz="900" dirty="0">
                <a:solidFill>
                  <a:srgbClr val="FFFF00"/>
                </a:solidFill>
              </a:rPr>
              <a:t> video, </a:t>
            </a:r>
            <a:r>
              <a:rPr lang="en-ID" sz="900" dirty="0" err="1">
                <a:solidFill>
                  <a:srgbClr val="FFFF00"/>
                </a:solidFill>
              </a:rPr>
              <a:t>gambar</a:t>
            </a:r>
            <a:r>
              <a:rPr lang="en-ID" sz="900" dirty="0">
                <a:solidFill>
                  <a:srgbClr val="FFFF00"/>
                </a:solidFill>
              </a:rPr>
              <a:t>, </a:t>
            </a:r>
            <a:r>
              <a:rPr lang="en-ID" sz="900" dirty="0" err="1">
                <a:solidFill>
                  <a:srgbClr val="FFFF00"/>
                </a:solidFill>
              </a:rPr>
              <a:t>desain</a:t>
            </a:r>
            <a:r>
              <a:rPr lang="en-ID" sz="900" dirty="0">
                <a:solidFill>
                  <a:srgbClr val="FFFF00"/>
                </a:solidFill>
              </a:rPr>
              <a:t>, dan </a:t>
            </a:r>
            <a:r>
              <a:rPr lang="en-ID" sz="900" dirty="0" err="1">
                <a:solidFill>
                  <a:srgbClr val="FFFF00"/>
                </a:solidFill>
              </a:rPr>
              <a:t>sebagainya</a:t>
            </a:r>
            <a:r>
              <a:rPr lang="en-ID" sz="900" dirty="0"/>
              <a:t>, </a:t>
            </a:r>
            <a:endParaRPr lang="en-ID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E322C0-ACE4-0918-35D2-3C2DD3307334}"/>
              </a:ext>
            </a:extLst>
          </p:cNvPr>
          <p:cNvSpPr txBox="1"/>
          <p:nvPr/>
        </p:nvSpPr>
        <p:spPr>
          <a:xfrm>
            <a:off x="3238410" y="314456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 err="1"/>
              <a:t>Dukungan</a:t>
            </a:r>
            <a:r>
              <a:rPr lang="en-ID" sz="1200" b="1" dirty="0"/>
              <a:t> hardware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053BCC-37D5-27BE-DC43-34B1CAC59005}"/>
              </a:ext>
            </a:extLst>
          </p:cNvPr>
          <p:cNvSpPr txBox="1"/>
          <p:nvPr/>
        </p:nvSpPr>
        <p:spPr>
          <a:xfrm>
            <a:off x="3227259" y="3267766"/>
            <a:ext cx="4046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 </a:t>
            </a:r>
            <a:r>
              <a:rPr lang="en-ID" sz="1000" dirty="0" err="1">
                <a:solidFill>
                  <a:srgbClr val="FFFF00"/>
                </a:solidFill>
              </a:rPr>
              <a:t>komputer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biasanya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memang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dikhususkan</a:t>
            </a:r>
            <a:r>
              <a:rPr lang="en-ID" sz="1000" dirty="0">
                <a:solidFill>
                  <a:srgbClr val="FFFF00"/>
                </a:solidFill>
              </a:rPr>
              <a:t> agar </a:t>
            </a:r>
            <a:r>
              <a:rPr lang="en-ID" sz="1000" dirty="0" err="1">
                <a:solidFill>
                  <a:srgbClr val="FFFF00"/>
                </a:solidFill>
              </a:rPr>
              <a:t>bisa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berjalan</a:t>
            </a:r>
            <a:r>
              <a:rPr lang="en-ID" sz="1000" dirty="0">
                <a:solidFill>
                  <a:srgbClr val="FFFF00"/>
                </a:solidFill>
              </a:rPr>
              <a:t>   di </a:t>
            </a:r>
            <a:r>
              <a:rPr lang="en-ID" sz="1000" dirty="0" err="1">
                <a:solidFill>
                  <a:srgbClr val="FFFF00"/>
                </a:solidFill>
              </a:rPr>
              <a:t>sistem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operasi</a:t>
            </a:r>
            <a:r>
              <a:rPr lang="en-ID" sz="1000" dirty="0">
                <a:solidFill>
                  <a:srgbClr val="FFFF00"/>
                </a:solidFill>
              </a:rPr>
              <a:t> windows, </a:t>
            </a:r>
            <a:r>
              <a:rPr lang="en-ID" sz="1000" dirty="0" err="1">
                <a:solidFill>
                  <a:srgbClr val="FFFF00"/>
                </a:solidFill>
              </a:rPr>
              <a:t>untuk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itu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jika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kamu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menginstall</a:t>
            </a:r>
            <a:r>
              <a:rPr lang="en-ID" sz="1000" dirty="0">
                <a:solidFill>
                  <a:srgbClr val="FFFF00"/>
                </a:solidFill>
              </a:rPr>
              <a:t> Linux </a:t>
            </a:r>
            <a:r>
              <a:rPr lang="en-ID" sz="1000" dirty="0" err="1">
                <a:solidFill>
                  <a:srgbClr val="FFFF00"/>
                </a:solidFill>
              </a:rPr>
              <a:t>pastikan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jika</a:t>
            </a:r>
            <a:r>
              <a:rPr lang="en-ID" sz="1000" dirty="0">
                <a:solidFill>
                  <a:srgbClr val="FFFF00"/>
                </a:solidFill>
              </a:rPr>
              <a:t> drivers hardware </a:t>
            </a:r>
            <a:r>
              <a:rPr lang="en-ID" sz="1000" dirty="0" err="1">
                <a:solidFill>
                  <a:srgbClr val="FFFF00"/>
                </a:solidFill>
              </a:rPr>
              <a:t>bisa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terdeteksi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sistem</a:t>
            </a:r>
            <a:r>
              <a:rPr lang="en-ID" sz="10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43E491-EC62-68F9-E5A6-F50556F6584B}"/>
              </a:ext>
            </a:extLst>
          </p:cNvPr>
          <p:cNvSpPr txBox="1"/>
          <p:nvPr/>
        </p:nvSpPr>
        <p:spPr>
          <a:xfrm>
            <a:off x="3238410" y="385519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 err="1"/>
              <a:t>Layanan</a:t>
            </a:r>
            <a:r>
              <a:rPr lang="en-ID" sz="1200" b="1" dirty="0"/>
              <a:t> support </a:t>
            </a:r>
            <a:r>
              <a:rPr lang="en-ID" sz="1200" b="1" dirty="0" err="1"/>
              <a:t>berbayar</a:t>
            </a:r>
            <a:endParaRPr lang="en-ID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64F47B-3657-0FD9-78D8-8E076426C4C3}"/>
              </a:ext>
            </a:extLst>
          </p:cNvPr>
          <p:cNvSpPr txBox="1"/>
          <p:nvPr/>
        </p:nvSpPr>
        <p:spPr>
          <a:xfrm>
            <a:off x="3209552" y="40697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 </a:t>
            </a:r>
            <a:r>
              <a:rPr lang="en-ID" sz="1000" dirty="0" err="1">
                <a:solidFill>
                  <a:srgbClr val="FFFF00"/>
                </a:solidFill>
              </a:rPr>
              <a:t>Walaupun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menyediakan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sistem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operasi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secara</a:t>
            </a:r>
            <a:r>
              <a:rPr lang="en-ID" sz="1000" dirty="0">
                <a:solidFill>
                  <a:srgbClr val="FFFF00"/>
                </a:solidFill>
              </a:rPr>
              <a:t> gratis dan </a:t>
            </a:r>
            <a:r>
              <a:rPr lang="en-ID" sz="1000" dirty="0" err="1">
                <a:solidFill>
                  <a:srgbClr val="FFFF00"/>
                </a:solidFill>
              </a:rPr>
              <a:t>bisa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dimodifikasi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sesuka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hati</a:t>
            </a:r>
            <a:r>
              <a:rPr lang="en-ID" sz="1000" dirty="0">
                <a:solidFill>
                  <a:srgbClr val="FFFF00"/>
                </a:solidFill>
              </a:rPr>
              <a:t> oleh </a:t>
            </a:r>
            <a:r>
              <a:rPr lang="en-ID" sz="1000" dirty="0" err="1">
                <a:solidFill>
                  <a:srgbClr val="FFFF00"/>
                </a:solidFill>
              </a:rPr>
              <a:t>penggunanya</a:t>
            </a:r>
            <a:r>
              <a:rPr lang="en-ID" sz="1000" dirty="0">
                <a:solidFill>
                  <a:srgbClr val="FFFF00"/>
                </a:solidFill>
              </a:rPr>
              <a:t>. </a:t>
            </a:r>
            <a:r>
              <a:rPr lang="en-ID" sz="1000" dirty="0" err="1">
                <a:solidFill>
                  <a:srgbClr val="FFFF00"/>
                </a:solidFill>
              </a:rPr>
              <a:t>Ternyata</a:t>
            </a:r>
            <a:r>
              <a:rPr lang="en-ID" sz="1000" dirty="0">
                <a:solidFill>
                  <a:srgbClr val="FFFF00"/>
                </a:solidFill>
              </a:rPr>
              <a:t> Linux </a:t>
            </a:r>
            <a:r>
              <a:rPr lang="en-ID" sz="1000" dirty="0" err="1">
                <a:solidFill>
                  <a:srgbClr val="FFFF00"/>
                </a:solidFill>
              </a:rPr>
              <a:t>memiliki</a:t>
            </a:r>
            <a:r>
              <a:rPr lang="en-ID" sz="1000" dirty="0">
                <a:solidFill>
                  <a:srgbClr val="FFFF00"/>
                </a:solidFill>
              </a:rPr>
              <a:t> </a:t>
            </a:r>
            <a:r>
              <a:rPr lang="en-ID" sz="1000" dirty="0" err="1">
                <a:solidFill>
                  <a:srgbClr val="FFFF00"/>
                </a:solidFill>
              </a:rPr>
              <a:t>layanan</a:t>
            </a:r>
            <a:r>
              <a:rPr lang="en-ID" sz="1000" dirty="0">
                <a:solidFill>
                  <a:srgbClr val="FFFF00"/>
                </a:solidFill>
              </a:rPr>
              <a:t> support yang </a:t>
            </a:r>
            <a:r>
              <a:rPr lang="en-ID" sz="1000" dirty="0" err="1">
                <a:solidFill>
                  <a:srgbClr val="FFFF00"/>
                </a:solidFill>
              </a:rPr>
              <a:t>berbayar</a:t>
            </a:r>
            <a:r>
              <a:rPr lang="en-ID" sz="10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AF61CA-3C6F-8B3B-BA40-F99EC7DCFCBF}"/>
              </a:ext>
            </a:extLst>
          </p:cNvPr>
          <p:cNvSpPr txBox="1"/>
          <p:nvPr/>
        </p:nvSpPr>
        <p:spPr>
          <a:xfrm>
            <a:off x="3210114" y="494255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000" dirty="0">
                <a:solidFill>
                  <a:srgbClr val="FFFF00"/>
                </a:solidFill>
              </a:rPr>
              <a:t>Para pengembang aplikasi jrang sekali membuat program yang bisa berjalan pada OS Linux.</a:t>
            </a: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4396F-A3FB-5328-8F4A-DF2B3173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60868" y="27557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313317" y="3730440"/>
            <a:ext cx="121918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Maaf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kalau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ada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 salah kata/ </a:t>
            </a:r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ucapan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dalam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  <a:cs typeface="Arial" pitchFamily="34" charset="0"/>
              </a:rPr>
              <a:t>penyampaiannya</a:t>
            </a:r>
            <a:r>
              <a:rPr lang="en-US" altLang="ko-KR" sz="2400" dirty="0">
                <a:solidFill>
                  <a:srgbClr val="FFFF00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FFFF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DD4016-AC26-7A78-08B3-10141881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3334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>
                <a:solidFill>
                  <a:srgbClr val="FFFF00"/>
                </a:solidFill>
                <a:latin typeface="Arial Rounded MT Bold" panose="020F0704030504030204" pitchFamily="34" charset="0"/>
              </a:rPr>
              <a:t>Matur</a:t>
            </a:r>
            <a:r>
              <a:rPr lang="en-US" sz="36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 Rounded MT Bold" panose="020F0704030504030204" pitchFamily="34" charset="0"/>
              </a:rPr>
              <a:t>Nuwun</a:t>
            </a:r>
            <a:endParaRPr lang="en-US" sz="3600" dirty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635FDC13-C9CC-4C80-8007-8AB182168676}"/>
              </a:ext>
            </a:extLst>
          </p:cNvPr>
          <p:cNvGrpSpPr/>
          <p:nvPr/>
        </p:nvGrpSpPr>
        <p:grpSpPr>
          <a:xfrm>
            <a:off x="9362089" y="1729873"/>
            <a:ext cx="2146993" cy="3774302"/>
            <a:chOff x="445712" y="1449040"/>
            <a:chExt cx="2113018" cy="3924176"/>
          </a:xfrm>
        </p:grpSpPr>
        <p:sp>
          <p:nvSpPr>
            <p:cNvPr id="4" name="Rounded Rectangle 21">
              <a:extLst>
                <a:ext uri="{FF2B5EF4-FFF2-40B4-BE49-F238E27FC236}">
                  <a16:creationId xmlns:a16="http://schemas.microsoft.com/office/drawing/2014/main" id="{B355982D-C440-46E6-845B-B4BF740233E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8BAB41FA-9D65-4010-82F6-928141BE742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C6AEE615-DD96-4DA0-8A86-1F67AAD1B3A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24">
                <a:extLst>
                  <a:ext uri="{FF2B5EF4-FFF2-40B4-BE49-F238E27FC236}">
                    <a16:creationId xmlns:a16="http://schemas.microsoft.com/office/drawing/2014/main" id="{3B325D39-BEF1-4702-918C-9D7691AD72D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25">
                <a:extLst>
                  <a:ext uri="{FF2B5EF4-FFF2-40B4-BE49-F238E27FC236}">
                    <a16:creationId xmlns:a16="http://schemas.microsoft.com/office/drawing/2014/main" id="{345453DF-7EC8-4C39-A3F7-B9F069B40A9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2C1910-2626-4641-ACAC-F17EAE62AB7C}"/>
              </a:ext>
            </a:extLst>
          </p:cNvPr>
          <p:cNvGrpSpPr/>
          <p:nvPr/>
        </p:nvGrpSpPr>
        <p:grpSpPr>
          <a:xfrm>
            <a:off x="1026017" y="2351606"/>
            <a:ext cx="1916359" cy="3057670"/>
            <a:chOff x="1026017" y="2351606"/>
            <a:chExt cx="4188240" cy="242377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5832B3-D0F6-40E7-AA95-67016154376D}"/>
                </a:ext>
              </a:extLst>
            </p:cNvPr>
            <p:cNvSpPr/>
            <p:nvPr/>
          </p:nvSpPr>
          <p:spPr>
            <a:xfrm>
              <a:off x="1026017" y="2351606"/>
              <a:ext cx="4188240" cy="2423041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84D72E-6283-48E3-AD6E-5939B1CD8772}"/>
                </a:ext>
              </a:extLst>
            </p:cNvPr>
            <p:cNvSpPr/>
            <p:nvPr/>
          </p:nvSpPr>
          <p:spPr>
            <a:xfrm>
              <a:off x="2849637" y="2369987"/>
              <a:ext cx="2364620" cy="240539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9E769534-9FFE-A8CE-44C6-097F2C439852}"/>
              </a:ext>
            </a:extLst>
          </p:cNvPr>
          <p:cNvGrpSpPr/>
          <p:nvPr/>
        </p:nvGrpSpPr>
        <p:grpSpPr>
          <a:xfrm>
            <a:off x="910699" y="1729873"/>
            <a:ext cx="2146993" cy="3774302"/>
            <a:chOff x="445712" y="1449040"/>
            <a:chExt cx="2113018" cy="3924176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E3C74941-4F55-62F0-91FB-85B77D8E159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6DEA8D06-083B-78DF-0571-DBD6165CFE9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1049D51D-E41B-D7C6-6170-985E06CDDCF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1" name="Oval 24">
                <a:extLst>
                  <a:ext uri="{FF2B5EF4-FFF2-40B4-BE49-F238E27FC236}">
                    <a16:creationId xmlns:a16="http://schemas.microsoft.com/office/drawing/2014/main" id="{1E469FB1-6ED9-CCE3-08C6-674ACE3C59B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2" name="Rounded Rectangle 25">
                <a:extLst>
                  <a:ext uri="{FF2B5EF4-FFF2-40B4-BE49-F238E27FC236}">
                    <a16:creationId xmlns:a16="http://schemas.microsoft.com/office/drawing/2014/main" id="{D495C3B9-4451-727F-856D-0D7187400550}"/>
                  </a:ext>
                </a:extLst>
              </p:cNvPr>
              <p:cNvSpPr/>
              <p:nvPr userDrawn="1"/>
            </p:nvSpPr>
            <p:spPr>
              <a:xfrm>
                <a:off x="1634225" y="5796651"/>
                <a:ext cx="142969" cy="1440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C4ABD79-B2B7-7BA7-93BB-7A32A77DB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6" y="2049415"/>
            <a:ext cx="1916359" cy="308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70623-0D71-6570-42BD-0C018BCA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40" y="1634052"/>
            <a:ext cx="3774301" cy="3774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7DBB3-008F-7630-123F-34D5AAC7D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51" y="2083207"/>
            <a:ext cx="1817829" cy="30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E0997-B72A-2140-17C9-DC593FF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Linux Mint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  <a:r>
                <a:rPr lang="en-US" altLang="ko-KR" sz="1867" dirty="0">
                  <a:solidFill>
                    <a:srgbClr val="FFFF00"/>
                  </a:solidFill>
                  <a:cs typeface="Arial" pitchFamily="34" charset="0"/>
                </a:rPr>
                <a:t>( salah </a:t>
              </a:r>
              <a:r>
                <a:rPr lang="en-US" altLang="ko-KR" sz="1867" dirty="0" err="1">
                  <a:solidFill>
                    <a:srgbClr val="FFFF00"/>
                  </a:solidFill>
                  <a:cs typeface="Arial" pitchFamily="34" charset="0"/>
                </a:rPr>
                <a:t>satu</a:t>
              </a:r>
              <a:r>
                <a:rPr lang="en-US" altLang="ko-KR" sz="1867" dirty="0">
                  <a:solidFill>
                    <a:srgbClr val="FFFF00"/>
                  </a:solidFill>
                  <a:cs typeface="Arial" pitchFamily="34" charset="0"/>
                </a:rPr>
                <a:t> Distro Linux)</a:t>
              </a:r>
              <a:endParaRPr lang="ko-KR" altLang="en-US" sz="1867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F00CF8-63C6-805A-18FF-496285CD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21" y="1650964"/>
            <a:ext cx="3691537" cy="36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4226C-31D3-4664-5F14-6EA4BF7E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altLang="ko-KR" sz="32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endParaRPr lang="en-US" altLang="ko-KR" sz="3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endParaRPr lang="en-US" altLang="ko-KR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614275" y="1934706"/>
            <a:ext cx="41177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</a:t>
            </a:r>
            <a:r>
              <a:rPr lang="en-US" altLang="ko-KR" sz="1400" b="1" i="1" dirty="0">
                <a:solidFill>
                  <a:srgbClr val="FF0000"/>
                </a:solidFill>
                <a:latin typeface="Bahnschrift Light" panose="020B0502040204020203" pitchFamily="34" charset="0"/>
                <a:cs typeface="Arial" pitchFamily="34" charset="0"/>
              </a:rPr>
              <a:t>Linux Mint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adalah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sistem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operasi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berbasis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Linux, yang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dirancang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bekerja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banyak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sistem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modern.Dirilis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pertama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kali </a:t>
            </a:r>
            <a:r>
              <a:rPr lang="en-US" altLang="ko-KR" sz="14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 pitchFamily="34" charset="0"/>
              </a:rPr>
              <a:t>tanggal</a:t>
            </a:r>
            <a:r>
              <a:rPr lang="en-US" altLang="ko-KR" sz="1400" dirty="0">
                <a:solidFill>
                  <a:schemeClr val="bg1"/>
                </a:solidFill>
                <a:latin typeface="Bahnschrift Light" panose="020B0502040204020203" pitchFamily="34" charset="0"/>
                <a:cs typeface="Arial" pitchFamily="34" charset="0"/>
              </a:rPr>
              <a:t> 27 </a:t>
            </a:r>
            <a:r>
              <a:rPr lang="en-US" altLang="ko-KR" sz="1400" dirty="0" err="1">
                <a:solidFill>
                  <a:schemeClr val="bg1"/>
                </a:solidFill>
                <a:latin typeface="Bahnschrift Light" panose="020B0502040204020203" pitchFamily="34" charset="0"/>
                <a:cs typeface="Arial" pitchFamily="34" charset="0"/>
              </a:rPr>
              <a:t>Agustus</a:t>
            </a:r>
            <a:r>
              <a:rPr lang="en-US" altLang="ko-KR" sz="1400" dirty="0">
                <a:solidFill>
                  <a:schemeClr val="bg1"/>
                </a:solidFill>
                <a:latin typeface="Bahnschrift Light" panose="020B0502040204020203" pitchFamily="34" charset="0"/>
                <a:cs typeface="Arial" pitchFamily="34" charset="0"/>
              </a:rPr>
              <a:t> 2006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oleh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pencetus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proyek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Bahnschrift Light" panose="020B0502040204020203" pitchFamily="34" charset="0"/>
                <a:cs typeface="Arial" pitchFamily="34" charset="0"/>
              </a:rPr>
              <a:t>Clement Lefebvre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Rilis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pertama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distro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kurang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mendapat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perhatian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karena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versinya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masih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tahap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beta dan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tidak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pernah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dirilis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versi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stabil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distro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kurang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dikenal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Setelah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kemunculan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Linux Mint 2.0 “Barbara”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beberapa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bulan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kemudian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, Linux Mint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mulai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mendapat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perhatian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kalangan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komunitas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Linux.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adanya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komunitas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tersendiri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bagi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pengguna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Linux Mint, distro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merilis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beberapa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versi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yang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boleh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dikatakan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sukses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rentang</a:t>
            </a:r>
            <a:r>
              <a:rPr lang="en-US" altLang="ko-KR" sz="1400" dirty="0">
                <a:solidFill>
                  <a:srgbClr val="FFFF00"/>
                </a:solidFill>
                <a:latin typeface="Bahnschrift Light" panose="020B0502040204020203" pitchFamily="34" charset="0"/>
                <a:cs typeface="Arial" pitchFamily="34" charset="0"/>
              </a:rPr>
              <a:t> 2006-2008.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126" y="1134624"/>
            <a:ext cx="9907439" cy="724247"/>
          </a:xfrm>
        </p:spPr>
        <p:txBody>
          <a:bodyPr/>
          <a:lstStyle/>
          <a:p>
            <a:r>
              <a:rPr lang="en-US" altLang="ko-KR" sz="3600" dirty="0">
                <a:solidFill>
                  <a:srgbClr val="92D050"/>
                </a:solidFill>
                <a:latin typeface="Arial Black" panose="020B0A04020102020204" pitchFamily="34" charset="0"/>
              </a:rPr>
              <a:t>Sejarah Linux Mint</a:t>
            </a:r>
            <a:endParaRPr lang="ko-KR" altLang="en-US" sz="3600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D498DC8-D0E4-D68D-69F4-D0A22D3D5931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3"/>
          <a:srcRect l="28106" r="2810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1B89693-70B3-B23A-9F78-1C9B051E2338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4"/>
          <a:srcRect l="13510" r="135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E166E8-10B2-10DF-F344-7C801779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242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6101DF-B323-E73A-54CB-0F5E0ED1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3" y="1095457"/>
            <a:ext cx="3652874" cy="5562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A264B-1AF2-C43B-C341-DAE81E849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66" y="1129324"/>
            <a:ext cx="4350242" cy="549486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65B532-579E-984B-1DE8-05C7D75F6F43}"/>
              </a:ext>
            </a:extLst>
          </p:cNvPr>
          <p:cNvSpPr txBox="1">
            <a:spLocks/>
          </p:cNvSpPr>
          <p:nvPr/>
        </p:nvSpPr>
        <p:spPr>
          <a:xfrm>
            <a:off x="4297207" y="162947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rial Black" panose="020B0A04020102020204" pitchFamily="34" charset="0"/>
              </a:rPr>
              <a:t>Perkembangannya</a:t>
            </a:r>
            <a:endParaRPr lang="en-US" sz="20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354F82-E089-AD32-BEF1-D8826000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5262D8AC-1600-1EBE-E620-0A42632F1B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337" r="3337"/>
          <a:stretch>
            <a:fillRect/>
          </a:stretch>
        </p:blipFill>
        <p:spPr>
          <a:xfrm>
            <a:off x="3222493" y="618537"/>
            <a:ext cx="2276605" cy="2191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331421" y="2500328"/>
            <a:ext cx="204007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err="1">
                <a:solidFill>
                  <a:schemeClr val="bg1"/>
                </a:solidFill>
              </a:rPr>
              <a:t>Pengertian</a:t>
            </a:r>
            <a:r>
              <a:rPr lang="en-US" altLang="ko-KR" sz="2400" b="1" dirty="0">
                <a:solidFill>
                  <a:schemeClr val="bg1"/>
                </a:solidFill>
              </a:rPr>
              <a:t>   </a:t>
            </a:r>
            <a:r>
              <a:rPr lang="en-US" altLang="ko-KR" sz="2400" b="1" dirty="0">
                <a:solidFill>
                  <a:srgbClr val="00B050"/>
                </a:solidFill>
              </a:rPr>
              <a:t>Linux Mint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08D-E8C2-42C9-9140-1F67A798D00C}"/>
              </a:ext>
            </a:extLst>
          </p:cNvPr>
          <p:cNvSpPr txBox="1"/>
          <p:nvPr/>
        </p:nvSpPr>
        <p:spPr>
          <a:xfrm>
            <a:off x="6783070" y="1767005"/>
            <a:ext cx="41389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D" altLang="ko-KR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Mint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PC, laptop,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 yang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bersifat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Source dan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gratis. Linux Mint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Ubuntu,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Ubuntu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jalankan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didalam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Mint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D" altLang="ko-KR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Meskipun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Ubuntu,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menarik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Mint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Ubuntu. 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Mint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bukti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userfriendly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gratis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kustomisasi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keinginan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altLang="ko-KR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nantinya</a:t>
            </a:r>
            <a:r>
              <a:rPr lang="en-ID" altLang="ko-KR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622E9-BB68-1EE0-CC72-4BFDB832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494" y="3429000"/>
            <a:ext cx="2276605" cy="22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659FA-60B4-1952-C259-BF5388D3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97B96-2949-0779-544E-E79D9FF1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19" y="4743535"/>
            <a:ext cx="1725883" cy="1665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B9BDC-222B-DBA0-6ABF-7BAA7AB5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326" y="2239647"/>
            <a:ext cx="1975205" cy="197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A8203-A39D-01FB-07AE-8485D65EC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303" y="308346"/>
            <a:ext cx="2885253" cy="1622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F731B-BF7A-76F6-E650-415E21E93E02}"/>
              </a:ext>
            </a:extLst>
          </p:cNvPr>
          <p:cNvSpPr txBox="1"/>
          <p:nvPr/>
        </p:nvSpPr>
        <p:spPr>
          <a:xfrm>
            <a:off x="6579821" y="308346"/>
            <a:ext cx="305524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FF0000"/>
                </a:solidFill>
              </a:rPr>
              <a:t>Turunan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r"/>
            <a:r>
              <a:rPr lang="en-US" altLang="ko-KR" sz="2400" b="1" dirty="0">
                <a:solidFill>
                  <a:srgbClr val="00B050"/>
                </a:solidFill>
              </a:rPr>
              <a:t>Linux Mint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B9506-2F42-2C8D-1B32-1570E84E10F3}"/>
              </a:ext>
            </a:extLst>
          </p:cNvPr>
          <p:cNvSpPr txBox="1"/>
          <p:nvPr/>
        </p:nvSpPr>
        <p:spPr>
          <a:xfrm>
            <a:off x="6783070" y="1767005"/>
            <a:ext cx="4138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Linux Mint</a:t>
            </a:r>
            <a:r>
              <a:rPr lang="en-ID" sz="1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distribusi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sz="1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Debian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ID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Ubuntu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 yang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bertujuan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operasi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yang modern,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elegan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nyaman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kuat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mudah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dipakai</a:t>
            </a:r>
            <a:r>
              <a:rPr lang="en-ID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endParaRPr lang="en-ID" sz="1400" b="0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ID" altLang="ko-KR" sz="14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Debian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operasi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tersusun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paket-paket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dirilis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bebas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terbuka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lisensi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mayoritas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GNU General Public License dan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lisensi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bebas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D" sz="1400" b="0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ID" altLang="ko-KR" sz="1400" dirty="0">
              <a:solidFill>
                <a:srgbClr val="4D51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Ubuntu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distribusi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Linux yang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Debian dan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didistribusikan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bebas</a:t>
            </a:r>
            <a:r>
              <a:rPr lang="en-ID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9A4DD4-446E-876B-2B99-9C4E2483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>
                <a:solidFill>
                  <a:srgbClr val="92D050"/>
                </a:solidFill>
                <a:latin typeface="Arial Black" panose="020B0A04020102020204" pitchFamily="34" charset="0"/>
              </a:rPr>
              <a:t>Definisi</a:t>
            </a:r>
            <a:r>
              <a:rPr lang="en-US" sz="3600" dirty="0">
                <a:solidFill>
                  <a:srgbClr val="92D050"/>
                </a:solidFill>
                <a:latin typeface="Arial Black" panose="020B0A04020102020204" pitchFamily="34" charset="0"/>
              </a:rPr>
              <a:t> Distro</a:t>
            </a:r>
          </a:p>
        </p:txBody>
      </p:sp>
      <p:graphicFrame>
        <p:nvGraphicFramePr>
          <p:cNvPr id="3" name="Chart 21">
            <a:extLst>
              <a:ext uri="{FF2B5EF4-FFF2-40B4-BE49-F238E27FC236}">
                <a16:creationId xmlns:a16="http://schemas.microsoft.com/office/drawing/2014/main" id="{B58ECB82-FC5F-4BC7-BD81-C284E0E82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21614"/>
              </p:ext>
            </p:extLst>
          </p:nvPr>
        </p:nvGraphicFramePr>
        <p:xfrm>
          <a:off x="7902304" y="41410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6F7B1B60-4D5B-486B-804D-6A25DD4FA546}"/>
              </a:ext>
            </a:extLst>
          </p:cNvPr>
          <p:cNvSpPr txBox="1">
            <a:spLocks/>
          </p:cNvSpPr>
          <p:nvPr/>
        </p:nvSpPr>
        <p:spPr>
          <a:xfrm>
            <a:off x="4419671" y="1793173"/>
            <a:ext cx="695757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Bahnschrift Light" panose="020B0502040204020203" pitchFamily="34" charset="0"/>
              </a:rPr>
              <a:t>Distro Linux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1BAAC319-573D-4523-A9DE-1043F3E0E080}"/>
              </a:ext>
            </a:extLst>
          </p:cNvPr>
          <p:cNvSpPr txBox="1">
            <a:spLocks/>
          </p:cNvSpPr>
          <p:nvPr/>
        </p:nvSpPr>
        <p:spPr>
          <a:xfrm>
            <a:off x="4453362" y="37718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텍스트 개체 틀 37">
            <a:extLst>
              <a:ext uri="{FF2B5EF4-FFF2-40B4-BE49-F238E27FC236}">
                <a16:creationId xmlns:a16="http://schemas.microsoft.com/office/drawing/2014/main" id="{033A1D72-A9C4-4919-A9BB-621E45651A5E}"/>
              </a:ext>
            </a:extLst>
          </p:cNvPr>
          <p:cNvSpPr txBox="1">
            <a:spLocks/>
          </p:cNvSpPr>
          <p:nvPr/>
        </p:nvSpPr>
        <p:spPr>
          <a:xfrm>
            <a:off x="7963848" y="37718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0087B78-079B-3B8B-C78C-BE50F9CCB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6184" r="26184"/>
          <a:stretch>
            <a:fillRect/>
          </a:stretch>
        </p:blipFill>
        <p:spPr>
          <a:xfrm>
            <a:off x="1403147" y="2009197"/>
            <a:ext cx="2729912" cy="34666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A4115-1348-A62B-B44A-9B3C5A4267F2}"/>
              </a:ext>
            </a:extLst>
          </p:cNvPr>
          <p:cNvSpPr txBox="1"/>
          <p:nvPr/>
        </p:nvSpPr>
        <p:spPr>
          <a:xfrm>
            <a:off x="5093969" y="275701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FF0000"/>
                </a:solidFill>
              </a:rPr>
              <a:t>Distro </a:t>
            </a:r>
            <a:r>
              <a:rPr lang="en-ID" sz="1600" dirty="0" err="1">
                <a:solidFill>
                  <a:srgbClr val="FF0000"/>
                </a:solidFill>
              </a:rPr>
              <a:t>linux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adalah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sistem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operasi</a:t>
            </a:r>
            <a:r>
              <a:rPr lang="en-ID" sz="1600" dirty="0">
                <a:solidFill>
                  <a:srgbClr val="FFFF00"/>
                </a:solidFill>
              </a:rPr>
              <a:t> yang </a:t>
            </a:r>
            <a:r>
              <a:rPr lang="en-ID" sz="1600" dirty="0" err="1">
                <a:solidFill>
                  <a:srgbClr val="FFFF00"/>
                </a:solidFill>
              </a:rPr>
              <a:t>dibagun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dari</a:t>
            </a:r>
            <a:r>
              <a:rPr lang="en-ID" sz="1600" dirty="0">
                <a:solidFill>
                  <a:srgbClr val="FFFF00"/>
                </a:solidFill>
              </a:rPr>
              <a:t> kernel </a:t>
            </a:r>
            <a:r>
              <a:rPr lang="en-ID" sz="1600" dirty="0" err="1">
                <a:solidFill>
                  <a:srgbClr val="FFFF00"/>
                </a:solidFill>
              </a:rPr>
              <a:t>linux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dengan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penambahan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komponen</a:t>
            </a:r>
            <a:r>
              <a:rPr lang="en-ID" sz="1600" dirty="0">
                <a:solidFill>
                  <a:srgbClr val="FFFF00"/>
                </a:solidFill>
              </a:rPr>
              <a:t> lain </a:t>
            </a:r>
            <a:r>
              <a:rPr lang="en-ID" sz="1600" dirty="0" err="1">
                <a:solidFill>
                  <a:srgbClr val="FFFF00"/>
                </a:solidFill>
              </a:rPr>
              <a:t>berupa</a:t>
            </a:r>
            <a:r>
              <a:rPr lang="en-ID" sz="1600" dirty="0">
                <a:solidFill>
                  <a:srgbClr val="FFFF00"/>
                </a:solidFill>
              </a:rPr>
              <a:t> module, </a:t>
            </a:r>
            <a:r>
              <a:rPr lang="en-ID" sz="1600" dirty="0" err="1">
                <a:solidFill>
                  <a:srgbClr val="FFFF00"/>
                </a:solidFill>
              </a:rPr>
              <a:t>aplikasi</a:t>
            </a:r>
            <a:r>
              <a:rPr lang="en-ID" sz="1600" dirty="0">
                <a:solidFill>
                  <a:srgbClr val="FFFF00"/>
                </a:solidFill>
              </a:rPr>
              <a:t>, service </a:t>
            </a:r>
            <a:r>
              <a:rPr lang="en-ID" sz="1600" dirty="0" err="1">
                <a:solidFill>
                  <a:srgbClr val="FFFF00"/>
                </a:solidFill>
              </a:rPr>
              <a:t>ataupun</a:t>
            </a:r>
            <a:r>
              <a:rPr lang="en-ID" sz="1600" dirty="0">
                <a:solidFill>
                  <a:srgbClr val="FFFF00"/>
                </a:solidFill>
              </a:rPr>
              <a:t> package lain agar </a:t>
            </a:r>
            <a:r>
              <a:rPr lang="en-ID" sz="1600" dirty="0" err="1">
                <a:solidFill>
                  <a:srgbClr val="FFFF00"/>
                </a:solidFill>
              </a:rPr>
              <a:t>tercipta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sistem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operasi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dengan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tujuan</a:t>
            </a:r>
            <a:r>
              <a:rPr lang="en-ID" sz="1600" dirty="0">
                <a:solidFill>
                  <a:srgbClr val="FFFF00"/>
                </a:solidFill>
              </a:rPr>
              <a:t> yang </a:t>
            </a:r>
            <a:r>
              <a:rPr lang="en-ID" sz="1600" dirty="0" err="1">
                <a:solidFill>
                  <a:srgbClr val="FFFF00"/>
                </a:solidFill>
              </a:rPr>
              <a:t>spesifik</a:t>
            </a:r>
            <a:r>
              <a:rPr lang="en-ID" sz="1600" dirty="0">
                <a:solidFill>
                  <a:srgbClr val="FFFF00"/>
                </a:solidFill>
              </a:rPr>
              <a:t> yang </a:t>
            </a:r>
            <a:r>
              <a:rPr lang="en-ID" sz="1600" dirty="0" err="1">
                <a:solidFill>
                  <a:srgbClr val="FFFF00"/>
                </a:solidFill>
              </a:rPr>
              <a:t>telah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ditentukan</a:t>
            </a:r>
            <a:r>
              <a:rPr lang="en-ID" sz="1600" dirty="0">
                <a:solidFill>
                  <a:srgbClr val="FFFF00"/>
                </a:solidFill>
              </a:rPr>
              <a:t> oleh </a:t>
            </a:r>
            <a:r>
              <a:rPr lang="en-ID" sz="1600" dirty="0" err="1">
                <a:solidFill>
                  <a:srgbClr val="FFFF00"/>
                </a:solidFill>
              </a:rPr>
              <a:t>pihak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pengembang</a:t>
            </a:r>
            <a:r>
              <a:rPr lang="en-ID" sz="1600" dirty="0">
                <a:solidFill>
                  <a:srgbClr val="FFFF00"/>
                </a:solidFill>
              </a:rPr>
              <a:t>.</a:t>
            </a:r>
          </a:p>
          <a:p>
            <a:endParaRPr lang="en-ID" sz="1600" dirty="0">
              <a:solidFill>
                <a:srgbClr val="FFFF00"/>
              </a:solidFill>
            </a:endParaRPr>
          </a:p>
          <a:p>
            <a:r>
              <a:rPr lang="en-ID" sz="1600" dirty="0" err="1">
                <a:solidFill>
                  <a:srgbClr val="FFFF00"/>
                </a:solidFill>
              </a:rPr>
              <a:t>Pihak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pengembang</a:t>
            </a:r>
            <a:r>
              <a:rPr lang="en-ID" sz="1600" dirty="0">
                <a:solidFill>
                  <a:srgbClr val="FFFF00"/>
                </a:solidFill>
              </a:rPr>
              <a:t> Linux </a:t>
            </a:r>
            <a:r>
              <a:rPr lang="en-ID" sz="1600" dirty="0" err="1">
                <a:solidFill>
                  <a:srgbClr val="FFFF00"/>
                </a:solidFill>
              </a:rPr>
              <a:t>lalu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mengeluarkan</a:t>
            </a:r>
            <a:r>
              <a:rPr lang="en-ID" sz="1600" dirty="0">
                <a:solidFill>
                  <a:srgbClr val="FFFF00"/>
                </a:solidFill>
              </a:rPr>
              <a:t> dan </a:t>
            </a:r>
            <a:r>
              <a:rPr lang="en-ID" sz="1600" dirty="0" err="1">
                <a:solidFill>
                  <a:srgbClr val="FFFF00"/>
                </a:solidFill>
              </a:rPr>
              <a:t>mendistribusikan</a:t>
            </a:r>
            <a:r>
              <a:rPr lang="en-ID" sz="1600" dirty="0">
                <a:solidFill>
                  <a:srgbClr val="FFFF00"/>
                </a:solidFill>
              </a:rPr>
              <a:t> Linux </a:t>
            </a:r>
            <a:r>
              <a:rPr lang="en-ID" sz="1600" dirty="0" err="1">
                <a:solidFill>
                  <a:srgbClr val="FFFF00"/>
                </a:solidFill>
              </a:rPr>
              <a:t>versi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mereka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ke</a:t>
            </a:r>
            <a:r>
              <a:rPr lang="en-ID" sz="1600" dirty="0">
                <a:solidFill>
                  <a:srgbClr val="FFFF00"/>
                </a:solidFill>
              </a:rPr>
              <a:t> public , </a:t>
            </a:r>
            <a:r>
              <a:rPr lang="en-ID" sz="1600" dirty="0" err="1">
                <a:solidFill>
                  <a:srgbClr val="FFFF00"/>
                </a:solidFill>
              </a:rPr>
              <a:t>hasil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pengembangan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inilah</a:t>
            </a:r>
            <a:r>
              <a:rPr lang="en-ID" sz="1600" dirty="0">
                <a:solidFill>
                  <a:srgbClr val="FFFF00"/>
                </a:solidFill>
              </a:rPr>
              <a:t> yang di </a:t>
            </a:r>
            <a:r>
              <a:rPr lang="en-ID" sz="1600" dirty="0" err="1">
                <a:solidFill>
                  <a:srgbClr val="FFFF00"/>
                </a:solidFill>
              </a:rPr>
              <a:t>sebut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dirty="0" err="1">
                <a:solidFill>
                  <a:srgbClr val="FFFF00"/>
                </a:solidFill>
              </a:rPr>
              <a:t>dengan</a:t>
            </a:r>
            <a:r>
              <a:rPr lang="en-ID" sz="1600" dirty="0">
                <a:solidFill>
                  <a:srgbClr val="FFFF00"/>
                </a:solidFill>
              </a:rPr>
              <a:t> </a:t>
            </a:r>
            <a:r>
              <a:rPr lang="en-ID" sz="1600" u="sng" dirty="0">
                <a:solidFill>
                  <a:srgbClr val="FF0000"/>
                </a:solidFill>
              </a:rPr>
              <a:t>DISTRO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D2EB6-DD8C-1450-EF8C-E21638F2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FDDAAC-EF33-4889-A7B4-2DFAD17C6E9B}"/>
              </a:ext>
            </a:extLst>
          </p:cNvPr>
          <p:cNvSpPr txBox="1"/>
          <p:nvPr/>
        </p:nvSpPr>
        <p:spPr>
          <a:xfrm>
            <a:off x="4757249" y="449176"/>
            <a:ext cx="6985096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Kernel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           </a:t>
            </a:r>
            <a:r>
              <a:rPr lang="en-US" altLang="ko-KR" sz="3600" dirty="0">
                <a:solidFill>
                  <a:srgbClr val="92D050"/>
                </a:solidFill>
                <a:latin typeface="+mj-lt"/>
              </a:rPr>
              <a:t>Linux Mint</a:t>
            </a:r>
            <a:endParaRPr lang="ko-KR" altLang="en-US" sz="36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9B5DC9-6493-47A5-9059-6C45795A7BD9}"/>
              </a:ext>
            </a:extLst>
          </p:cNvPr>
          <p:cNvSpPr/>
          <p:nvPr/>
        </p:nvSpPr>
        <p:spPr>
          <a:xfrm>
            <a:off x="8720002" y="3904851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99607-94A9-4C45-A73B-05E2E9042926}"/>
              </a:ext>
            </a:extLst>
          </p:cNvPr>
          <p:cNvSpPr txBox="1"/>
          <p:nvPr/>
        </p:nvSpPr>
        <p:spPr>
          <a:xfrm>
            <a:off x="9145728" y="4313035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Linux Mint 20.3 features Cinnamon 5.0, a Linux kernel 5.4 and an Ubuntu 20.04 package base.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756B549-7F86-4158-9AB8-DA6CB316BDFB}"/>
              </a:ext>
            </a:extLst>
          </p:cNvPr>
          <p:cNvSpPr/>
          <p:nvPr/>
        </p:nvSpPr>
        <p:spPr>
          <a:xfrm>
            <a:off x="7362324" y="2318379"/>
            <a:ext cx="3566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7FB5D4-45FC-48F7-9175-21E2FB0CDFD9}"/>
              </a:ext>
            </a:extLst>
          </p:cNvPr>
          <p:cNvSpPr/>
          <p:nvPr/>
        </p:nvSpPr>
        <p:spPr>
          <a:xfrm rot="10800000">
            <a:off x="11316619" y="554169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CF6FD-7BCE-BE9E-4580-4CF8259D0459}"/>
              </a:ext>
            </a:extLst>
          </p:cNvPr>
          <p:cNvSpPr txBox="1"/>
          <p:nvPr/>
        </p:nvSpPr>
        <p:spPr>
          <a:xfrm>
            <a:off x="719666" y="2901389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00B0F0"/>
                </a:solidFill>
              </a:rPr>
              <a:t>     </a:t>
            </a:r>
            <a:r>
              <a:rPr lang="en-ID" sz="2000" dirty="0">
                <a:solidFill>
                  <a:schemeClr val="bg1"/>
                </a:solidFill>
              </a:rPr>
              <a:t>kernel </a:t>
            </a:r>
            <a:r>
              <a:rPr lang="en-ID" sz="2000" dirty="0" err="1">
                <a:solidFill>
                  <a:srgbClr val="FFFF00"/>
                </a:solidFill>
              </a:rPr>
              <a:t>adalah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suatu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perangkat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lunak</a:t>
            </a:r>
            <a:r>
              <a:rPr lang="en-ID" sz="2000" dirty="0">
                <a:solidFill>
                  <a:srgbClr val="FFFF00"/>
                </a:solidFill>
              </a:rPr>
              <a:t> yang </a:t>
            </a:r>
            <a:r>
              <a:rPr lang="en-ID" sz="2000" dirty="0" err="1">
                <a:solidFill>
                  <a:srgbClr val="FFFF00"/>
                </a:solidFill>
              </a:rPr>
              <a:t>menjadi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bagian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utama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dari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sebuah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sistem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operasi</a:t>
            </a:r>
            <a:r>
              <a:rPr lang="en-ID" sz="2000" dirty="0">
                <a:solidFill>
                  <a:srgbClr val="FFFF00"/>
                </a:solidFill>
              </a:rPr>
              <a:t>. </a:t>
            </a:r>
            <a:r>
              <a:rPr lang="en-ID" sz="2000" dirty="0" err="1">
                <a:solidFill>
                  <a:srgbClr val="FFFF00"/>
                </a:solidFill>
              </a:rPr>
              <a:t>Tugasnya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melayani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bermacam</a:t>
            </a:r>
            <a:r>
              <a:rPr lang="en-ID" sz="2000" dirty="0">
                <a:solidFill>
                  <a:srgbClr val="FFFF00"/>
                </a:solidFill>
              </a:rPr>
              <a:t> program </a:t>
            </a:r>
            <a:r>
              <a:rPr lang="en-ID" sz="2000" dirty="0" err="1">
                <a:solidFill>
                  <a:srgbClr val="FFFF00"/>
                </a:solidFill>
              </a:rPr>
              <a:t>aplikasi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untuk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mengakses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perangkat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keras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komputer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secara</a:t>
            </a:r>
            <a:r>
              <a:rPr lang="en-ID" sz="2000" dirty="0">
                <a:solidFill>
                  <a:srgbClr val="FFFF00"/>
                </a:solidFill>
              </a:rPr>
              <a:t> </a:t>
            </a:r>
            <a:r>
              <a:rPr lang="en-ID" sz="2000" dirty="0" err="1">
                <a:solidFill>
                  <a:srgbClr val="FFFF00"/>
                </a:solidFill>
              </a:rPr>
              <a:t>terlindung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AF44C6AD-A604-D3B3-9423-3460ACA0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" y="853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Fitur – Fitur </a:t>
            </a:r>
            <a:r>
              <a:rPr lang="en-US" sz="36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Linux Mint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3F001-3C79-4CA5-B134-5A8F0E7BAAA7}"/>
              </a:ext>
            </a:extLst>
          </p:cNvPr>
          <p:cNvGrpSpPr/>
          <p:nvPr/>
        </p:nvGrpSpPr>
        <p:grpSpPr>
          <a:xfrm rot="16200000">
            <a:off x="2820527" y="-1846226"/>
            <a:ext cx="6595468" cy="10304980"/>
            <a:chOff x="2684326" y="1335958"/>
            <a:chExt cx="6131677" cy="7857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5271FC-8FDF-4205-B81F-A492E81BB847}"/>
                </a:ext>
              </a:extLst>
            </p:cNvPr>
            <p:cNvSpPr/>
            <p:nvPr/>
          </p:nvSpPr>
          <p:spPr>
            <a:xfrm>
              <a:off x="5029736" y="1335958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8CC9E5-763E-412E-AC8A-16EBDE2CEA3F}"/>
                </a:ext>
              </a:extLst>
            </p:cNvPr>
            <p:cNvSpPr/>
            <p:nvPr/>
          </p:nvSpPr>
          <p:spPr>
            <a:xfrm rot="16200000">
              <a:off x="4399736" y="197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70EEA1-5F4E-47D6-B9EC-D99855D1BE9A}"/>
                </a:ext>
              </a:extLst>
            </p:cNvPr>
            <p:cNvSpPr/>
            <p:nvPr/>
          </p:nvSpPr>
          <p:spPr>
            <a:xfrm>
              <a:off x="3769736" y="260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62E570-2065-4057-82C0-D33D92065716}"/>
                </a:ext>
              </a:extLst>
            </p:cNvPr>
            <p:cNvSpPr/>
            <p:nvPr/>
          </p:nvSpPr>
          <p:spPr>
            <a:xfrm rot="16200000">
              <a:off x="4759735" y="2871990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AC79E1-5614-434A-A20F-A675277079AE}"/>
                </a:ext>
              </a:extLst>
            </p:cNvPr>
            <p:cNvSpPr/>
            <p:nvPr/>
          </p:nvSpPr>
          <p:spPr>
            <a:xfrm>
              <a:off x="5746906" y="389218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5B463A-D574-47B8-9B9A-FCD42CD6211C}"/>
                </a:ext>
              </a:extLst>
            </p:cNvPr>
            <p:cNvSpPr/>
            <p:nvPr/>
          </p:nvSpPr>
          <p:spPr>
            <a:xfrm rot="16200000">
              <a:off x="5116907" y="4530659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947099-829D-4D92-84B7-15D8117A205D}"/>
                </a:ext>
              </a:extLst>
            </p:cNvPr>
            <p:cNvSpPr/>
            <p:nvPr/>
          </p:nvSpPr>
          <p:spPr>
            <a:xfrm>
              <a:off x="4479103" y="518377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BC3120-A91A-4F09-857E-F00D4E5C4B8A}"/>
                </a:ext>
              </a:extLst>
            </p:cNvPr>
            <p:cNvSpPr/>
            <p:nvPr/>
          </p:nvSpPr>
          <p:spPr>
            <a:xfrm rot="16200000">
              <a:off x="5476906" y="5453777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2E9D89-1491-4E84-9379-860B00562466}"/>
                </a:ext>
              </a:extLst>
            </p:cNvPr>
            <p:cNvSpPr/>
            <p:nvPr/>
          </p:nvSpPr>
          <p:spPr>
            <a:xfrm>
              <a:off x="6463397" y="646363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CD0FE-D24E-4EB2-A509-329EEDAE61A7}"/>
                </a:ext>
              </a:extLst>
            </p:cNvPr>
            <p:cNvSpPr/>
            <p:nvPr/>
          </p:nvSpPr>
          <p:spPr>
            <a:xfrm rot="16200000">
              <a:off x="5833398" y="710011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019AD1-FC17-4A6F-B8E8-DE0D4596927A}"/>
                </a:ext>
              </a:extLst>
            </p:cNvPr>
            <p:cNvSpPr/>
            <p:nvPr/>
          </p:nvSpPr>
          <p:spPr>
            <a:xfrm>
              <a:off x="5206227" y="7753232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43AF9B-3DFB-485A-9EB6-16403155D75B}"/>
                </a:ext>
              </a:extLst>
            </p:cNvPr>
            <p:cNvSpPr/>
            <p:nvPr/>
          </p:nvSpPr>
          <p:spPr>
            <a:xfrm rot="16200000">
              <a:off x="6919700" y="7296932"/>
              <a:ext cx="180000" cy="3612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D77CC2-A0C3-4054-8403-E8EA1E3D0CA1}"/>
                </a:ext>
              </a:extLst>
            </p:cNvPr>
            <p:cNvSpPr/>
            <p:nvPr/>
          </p:nvSpPr>
          <p:spPr>
            <a:xfrm rot="16200000">
              <a:off x="3849907" y="170379"/>
              <a:ext cx="180000" cy="2511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91A97-6E50-4264-8E7E-508BF38F3E1F}"/>
              </a:ext>
            </a:extLst>
          </p:cNvPr>
          <p:cNvSpPr/>
          <p:nvPr/>
        </p:nvSpPr>
        <p:spPr>
          <a:xfrm>
            <a:off x="3049442" y="4233736"/>
            <a:ext cx="108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438E95-8D55-49CD-BEFD-1719C761EF7D}"/>
              </a:ext>
            </a:extLst>
          </p:cNvPr>
          <p:cNvSpPr/>
          <p:nvPr/>
        </p:nvSpPr>
        <p:spPr>
          <a:xfrm>
            <a:off x="1365641" y="4234947"/>
            <a:ext cx="1080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52D78-70B1-46CF-B9AC-9FD6555EC629}"/>
              </a:ext>
            </a:extLst>
          </p:cNvPr>
          <p:cNvSpPr/>
          <p:nvPr/>
        </p:nvSpPr>
        <p:spPr>
          <a:xfrm>
            <a:off x="6417044" y="3450437"/>
            <a:ext cx="1080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8F94A-8575-4938-AC3A-E201112278A7}"/>
              </a:ext>
            </a:extLst>
          </p:cNvPr>
          <p:cNvSpPr/>
          <p:nvPr/>
        </p:nvSpPr>
        <p:spPr>
          <a:xfrm>
            <a:off x="4733243" y="3450437"/>
            <a:ext cx="108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96788-F294-4DE6-A0E8-A11E00E08382}"/>
              </a:ext>
            </a:extLst>
          </p:cNvPr>
          <p:cNvSpPr/>
          <p:nvPr/>
        </p:nvSpPr>
        <p:spPr>
          <a:xfrm>
            <a:off x="9784646" y="2682569"/>
            <a:ext cx="108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835071-9D93-4C4A-9860-97090DABF0F0}"/>
              </a:ext>
            </a:extLst>
          </p:cNvPr>
          <p:cNvSpPr/>
          <p:nvPr/>
        </p:nvSpPr>
        <p:spPr>
          <a:xfrm>
            <a:off x="8100845" y="2682569"/>
            <a:ext cx="1080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4B145-9772-4A68-A34A-F4327B1A183D}"/>
              </a:ext>
            </a:extLst>
          </p:cNvPr>
          <p:cNvSpPr txBox="1"/>
          <p:nvPr/>
        </p:nvSpPr>
        <p:spPr>
          <a:xfrm>
            <a:off x="1626785" y="3196242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1F199-B584-4218-A0AE-1820393E7F25}"/>
              </a:ext>
            </a:extLst>
          </p:cNvPr>
          <p:cNvSpPr txBox="1"/>
          <p:nvPr/>
        </p:nvSpPr>
        <p:spPr>
          <a:xfrm>
            <a:off x="3870108" y="5611535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1D76DD-DB38-40E7-B317-56EE97789E67}"/>
              </a:ext>
            </a:extLst>
          </p:cNvPr>
          <p:cNvSpPr txBox="1"/>
          <p:nvPr/>
        </p:nvSpPr>
        <p:spPr>
          <a:xfrm>
            <a:off x="6901064" y="4939507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BC96B5-7C6F-46EC-B264-3C0F9E850A74}"/>
              </a:ext>
            </a:extLst>
          </p:cNvPr>
          <p:cNvSpPr txBox="1"/>
          <p:nvPr/>
        </p:nvSpPr>
        <p:spPr>
          <a:xfrm>
            <a:off x="10094593" y="4269467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1EC0A-2C1F-4175-AB7E-3915A0249CD1}"/>
              </a:ext>
            </a:extLst>
          </p:cNvPr>
          <p:cNvSpPr txBox="1"/>
          <p:nvPr/>
        </p:nvSpPr>
        <p:spPr>
          <a:xfrm>
            <a:off x="4979009" y="2454393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C5127-A6BC-49A2-A071-7A83109A8BC9}"/>
              </a:ext>
            </a:extLst>
          </p:cNvPr>
          <p:cNvSpPr txBox="1"/>
          <p:nvPr/>
        </p:nvSpPr>
        <p:spPr>
          <a:xfrm>
            <a:off x="8835295" y="173619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00B050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ACBB24-E218-4776-B3BF-37F4DA8E782B}"/>
              </a:ext>
            </a:extLst>
          </p:cNvPr>
          <p:cNvGrpSpPr/>
          <p:nvPr/>
        </p:nvGrpSpPr>
        <p:grpSpPr>
          <a:xfrm>
            <a:off x="2013819" y="2919940"/>
            <a:ext cx="1888591" cy="534784"/>
            <a:chOff x="395535" y="3737445"/>
            <a:chExt cx="1519240" cy="53478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BCB958-BE59-4A6E-8C1F-CFFBDDBD4C7A}"/>
                </a:ext>
              </a:extLst>
            </p:cNvPr>
            <p:cNvSpPr txBox="1"/>
            <p:nvPr/>
          </p:nvSpPr>
          <p:spPr>
            <a:xfrm>
              <a:off x="395535" y="3737445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982C76-2868-4771-AB3F-23E05CEB874E}"/>
                </a:ext>
              </a:extLst>
            </p:cNvPr>
            <p:cNvSpPr txBox="1"/>
            <p:nvPr/>
          </p:nvSpPr>
          <p:spPr>
            <a:xfrm>
              <a:off x="395537" y="3995230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429466-49EC-4714-B87B-0BA26994C3BF}"/>
              </a:ext>
            </a:extLst>
          </p:cNvPr>
          <p:cNvGrpSpPr/>
          <p:nvPr/>
        </p:nvGrpSpPr>
        <p:grpSpPr>
          <a:xfrm>
            <a:off x="5354305" y="2140847"/>
            <a:ext cx="1888591" cy="534784"/>
            <a:chOff x="395535" y="3737445"/>
            <a:chExt cx="1519240" cy="5347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781BD4-2F75-4931-A9A2-1519D1563C64}"/>
                </a:ext>
              </a:extLst>
            </p:cNvPr>
            <p:cNvSpPr txBox="1"/>
            <p:nvPr/>
          </p:nvSpPr>
          <p:spPr>
            <a:xfrm>
              <a:off x="395535" y="3737445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6D4454-9EB6-417C-B4F8-F5AECDBC9529}"/>
                </a:ext>
              </a:extLst>
            </p:cNvPr>
            <p:cNvSpPr txBox="1"/>
            <p:nvPr/>
          </p:nvSpPr>
          <p:spPr>
            <a:xfrm>
              <a:off x="395537" y="3995230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26249-A1AB-4B91-962E-3A64B7C925FE}"/>
              </a:ext>
            </a:extLst>
          </p:cNvPr>
          <p:cNvGrpSpPr/>
          <p:nvPr/>
        </p:nvGrpSpPr>
        <p:grpSpPr>
          <a:xfrm>
            <a:off x="9263850" y="1427632"/>
            <a:ext cx="1810971" cy="534784"/>
            <a:chOff x="395535" y="3737445"/>
            <a:chExt cx="1519240" cy="5347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65FA01-EB7D-4178-A086-A5DCF34842DB}"/>
                </a:ext>
              </a:extLst>
            </p:cNvPr>
            <p:cNvSpPr txBox="1"/>
            <p:nvPr/>
          </p:nvSpPr>
          <p:spPr>
            <a:xfrm>
              <a:off x="395535" y="3737445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372A8E-A35E-4882-9541-182AE0B499C4}"/>
                </a:ext>
              </a:extLst>
            </p:cNvPr>
            <p:cNvSpPr txBox="1"/>
            <p:nvPr/>
          </p:nvSpPr>
          <p:spPr>
            <a:xfrm>
              <a:off x="395537" y="3995230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429864-5415-4FB4-B258-2CDA1BAE557A}"/>
              </a:ext>
            </a:extLst>
          </p:cNvPr>
          <p:cNvGrpSpPr/>
          <p:nvPr/>
        </p:nvGrpSpPr>
        <p:grpSpPr>
          <a:xfrm>
            <a:off x="4224051" y="5473037"/>
            <a:ext cx="1888591" cy="534784"/>
            <a:chOff x="395535" y="3737445"/>
            <a:chExt cx="1519240" cy="5347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2F3287-A41A-48AB-BF7B-3814BF3095E2}"/>
                </a:ext>
              </a:extLst>
            </p:cNvPr>
            <p:cNvSpPr txBox="1"/>
            <p:nvPr/>
          </p:nvSpPr>
          <p:spPr>
            <a:xfrm>
              <a:off x="395535" y="3737445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B6C4B1-C76F-4071-99D0-99E49FB165E6}"/>
                </a:ext>
              </a:extLst>
            </p:cNvPr>
            <p:cNvSpPr txBox="1"/>
            <p:nvPr/>
          </p:nvSpPr>
          <p:spPr>
            <a:xfrm>
              <a:off x="395537" y="3995230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C64FA3-F36B-47D7-AA7E-3313BA149256}"/>
              </a:ext>
            </a:extLst>
          </p:cNvPr>
          <p:cNvGrpSpPr/>
          <p:nvPr/>
        </p:nvGrpSpPr>
        <p:grpSpPr>
          <a:xfrm>
            <a:off x="7580450" y="4864713"/>
            <a:ext cx="1888591" cy="534784"/>
            <a:chOff x="395535" y="3737445"/>
            <a:chExt cx="1519240" cy="53478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EA9972-2022-4AA6-B0D5-6754E5B04305}"/>
                </a:ext>
              </a:extLst>
            </p:cNvPr>
            <p:cNvSpPr txBox="1"/>
            <p:nvPr/>
          </p:nvSpPr>
          <p:spPr>
            <a:xfrm>
              <a:off x="395535" y="3737445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F68A91-092B-4031-9A23-70E2A57D72DC}"/>
                </a:ext>
              </a:extLst>
            </p:cNvPr>
            <p:cNvSpPr txBox="1"/>
            <p:nvPr/>
          </p:nvSpPr>
          <p:spPr>
            <a:xfrm>
              <a:off x="395537" y="3995230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C8D101-880C-45C2-B3EC-59F8B6557EBA}"/>
              </a:ext>
            </a:extLst>
          </p:cNvPr>
          <p:cNvGrpSpPr/>
          <p:nvPr/>
        </p:nvGrpSpPr>
        <p:grpSpPr>
          <a:xfrm>
            <a:off x="10130526" y="4319955"/>
            <a:ext cx="2273905" cy="645756"/>
            <a:chOff x="864671" y="3367346"/>
            <a:chExt cx="1829199" cy="64575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F747CA-E7D0-4DD6-A44F-DF86F45F48C1}"/>
                </a:ext>
              </a:extLst>
            </p:cNvPr>
            <p:cNvSpPr txBox="1"/>
            <p:nvPr/>
          </p:nvSpPr>
          <p:spPr>
            <a:xfrm>
              <a:off x="864671" y="3736103"/>
              <a:ext cx="151923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DEE064-90AA-4478-A84A-DFDAE4BE7188}"/>
                </a:ext>
              </a:extLst>
            </p:cNvPr>
            <p:cNvSpPr txBox="1"/>
            <p:nvPr/>
          </p:nvSpPr>
          <p:spPr>
            <a:xfrm>
              <a:off x="1174632" y="3367346"/>
              <a:ext cx="15192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</a:p>
          </p:txBody>
        </p:sp>
      </p:grpSp>
      <p:sp>
        <p:nvSpPr>
          <p:cNvPr id="53" name="Rectangle 16">
            <a:extLst>
              <a:ext uri="{FF2B5EF4-FFF2-40B4-BE49-F238E27FC236}">
                <a16:creationId xmlns:a16="http://schemas.microsoft.com/office/drawing/2014/main" id="{41EB558E-6719-4055-B558-791608EDD476}"/>
              </a:ext>
            </a:extLst>
          </p:cNvPr>
          <p:cNvSpPr/>
          <p:nvPr/>
        </p:nvSpPr>
        <p:spPr>
          <a:xfrm rot="2700000">
            <a:off x="3457344" y="4435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155688-2572-282C-7E2D-088E0EFB92A3}"/>
              </a:ext>
            </a:extLst>
          </p:cNvPr>
          <p:cNvSpPr txBox="1"/>
          <p:nvPr/>
        </p:nvSpPr>
        <p:spPr>
          <a:xfrm>
            <a:off x="2035390" y="292249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 Black" panose="020B0A04020102020204" pitchFamily="34" charset="0"/>
              </a:rPr>
              <a:t>NVIDIA Optimus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0128A7-544C-FA07-1594-D1232EEDA09F}"/>
              </a:ext>
            </a:extLst>
          </p:cNvPr>
          <p:cNvSpPr txBox="1"/>
          <p:nvPr/>
        </p:nvSpPr>
        <p:spPr>
          <a:xfrm>
            <a:off x="2020222" y="3207583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Dukungan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PrefersNonDefaultGPU</a:t>
            </a:r>
            <a:endParaRPr lang="en-ID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file .desktop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C3FD7D-9468-B9FC-E9FE-DCD712760FC8}"/>
              </a:ext>
            </a:extLst>
          </p:cNvPr>
          <p:cNvSpPr txBox="1"/>
          <p:nvPr/>
        </p:nvSpPr>
        <p:spPr>
          <a:xfrm>
            <a:off x="4240136" y="5436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 Black" panose="020B0A04020102020204" pitchFamily="34" charset="0"/>
              </a:rPr>
              <a:t>Nemo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140459-1283-CA3C-422D-6BF429700940}"/>
              </a:ext>
            </a:extLst>
          </p:cNvPr>
          <p:cNvSpPr txBox="1"/>
          <p:nvPr/>
        </p:nvSpPr>
        <p:spPr>
          <a:xfrm>
            <a:off x="4222275" y="572240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Konten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clipboard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hilang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nemo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mati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D8A9DCE-635F-92A8-201D-05F92EBC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29" y="4230161"/>
            <a:ext cx="1152295" cy="97193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0011678-21A4-E901-DBFF-58530136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93" y="4162662"/>
            <a:ext cx="1257682" cy="10160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FEEDA74-0194-1F43-0F79-B655C3E1CA32}"/>
              </a:ext>
            </a:extLst>
          </p:cNvPr>
          <p:cNvSpPr txBox="1"/>
          <p:nvPr/>
        </p:nvSpPr>
        <p:spPr>
          <a:xfrm>
            <a:off x="5339926" y="212508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Arial Black" panose="020B0A04020102020204" pitchFamily="34" charset="0"/>
              </a:rPr>
              <a:t>Applet </a:t>
            </a:r>
            <a:r>
              <a:rPr lang="en-ID" sz="1400" dirty="0" err="1">
                <a:latin typeface="Arial Black" panose="020B0A04020102020204" pitchFamily="34" charset="0"/>
              </a:rPr>
              <a:t>suara</a:t>
            </a:r>
            <a:endParaRPr lang="en-ID" sz="1400" dirty="0">
              <a:latin typeface="Arial Black" panose="020B0A040201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7C200C-39AF-2A4C-B6CF-20F43D92DDA4}"/>
              </a:ext>
            </a:extLst>
          </p:cNvPr>
          <p:cNvSpPr txBox="1"/>
          <p:nvPr/>
        </p:nvSpPr>
        <p:spPr>
          <a:xfrm>
            <a:off x="5300022" y="243156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Dukungan untuk sampul</a:t>
            </a:r>
          </a:p>
          <a:p>
            <a:r>
              <a:rPr lang="sv-SE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album URI base64</a:t>
            </a:r>
            <a:endParaRPr lang="en-ID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DE815B8-6C67-8DD2-28B2-93A2B3802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911" y="3411514"/>
            <a:ext cx="1217229" cy="102443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754EDAD-FC7F-61FA-A9FC-3450C48F4591}"/>
              </a:ext>
            </a:extLst>
          </p:cNvPr>
          <p:cNvSpPr txBox="1"/>
          <p:nvPr/>
        </p:nvSpPr>
        <p:spPr>
          <a:xfrm>
            <a:off x="7221383" y="482350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 Black" panose="020B0A04020102020204" pitchFamily="34" charset="0"/>
              </a:rPr>
              <a:t>nemo-media-columns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EBAB8E-D38A-0FF8-6195-0589FE49628A}"/>
              </a:ext>
            </a:extLst>
          </p:cNvPr>
          <p:cNvSpPr txBox="1"/>
          <p:nvPr/>
        </p:nvSpPr>
        <p:spPr>
          <a:xfrm>
            <a:off x="7243189" y="5026404"/>
            <a:ext cx="67225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m4a dan audio mp4, </a:t>
            </a:r>
          </a:p>
          <a:p>
            <a:r>
              <a:rPr lang="nl-NL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komposer dan kolom deskripsi</a:t>
            </a:r>
            <a:endParaRPr lang="en-ID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1CE045-C74C-3082-5753-141137137963}"/>
              </a:ext>
            </a:extLst>
          </p:cNvPr>
          <p:cNvSpPr txBox="1"/>
          <p:nvPr/>
        </p:nvSpPr>
        <p:spPr>
          <a:xfrm>
            <a:off x="9111360" y="1478063"/>
            <a:ext cx="7030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 Black" panose="020B0A04020102020204" pitchFamily="34" charset="0"/>
              </a:rPr>
              <a:t>applet menu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3820D0-6015-FEC4-5D3E-9291FCD3C348}"/>
              </a:ext>
            </a:extLst>
          </p:cNvPr>
          <p:cNvSpPr txBox="1"/>
          <p:nvPr/>
        </p:nvSpPr>
        <p:spPr>
          <a:xfrm>
            <a:off x="9064601" y="1648423"/>
            <a:ext cx="816490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D" sz="11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ID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ikon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248ACE-277D-B16E-7902-A5AF59288ABC}"/>
              </a:ext>
            </a:extLst>
          </p:cNvPr>
          <p:cNvSpPr txBox="1"/>
          <p:nvPr/>
        </p:nvSpPr>
        <p:spPr>
          <a:xfrm>
            <a:off x="10490553" y="4068263"/>
            <a:ext cx="8613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Arial Black" panose="020B0A04020102020204" pitchFamily="34" charset="0"/>
              </a:rPr>
              <a:t>aksesibilitas</a:t>
            </a:r>
            <a:endParaRPr lang="en-ID" sz="1200" dirty="0"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C969FF-C631-2012-90B3-47044E7CF020}"/>
              </a:ext>
            </a:extLst>
          </p:cNvPr>
          <p:cNvSpPr txBox="1"/>
          <p:nvPr/>
        </p:nvSpPr>
        <p:spPr>
          <a:xfrm>
            <a:off x="10476680" y="4332172"/>
            <a:ext cx="95796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pintasan Alt+Super+S </a:t>
            </a:r>
          </a:p>
          <a:p>
            <a:r>
              <a:rPr lang="sv-SE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Baru untuk mengaktifkan </a:t>
            </a:r>
          </a:p>
          <a:p>
            <a:r>
              <a:rPr lang="sv-SE" sz="1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pembaca layar</a:t>
            </a:r>
            <a:endParaRPr lang="en-ID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D86E50A-06D0-84B9-1047-80529C961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133" y="3362348"/>
            <a:ext cx="1235535" cy="10134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46CFA4D-9544-6005-F50B-5B8FF8B23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592" y="2622378"/>
            <a:ext cx="1113891" cy="105198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74FDE85-542F-0AE1-1566-DDB219AAD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210" y="2624710"/>
            <a:ext cx="1202196" cy="9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3515</TotalTime>
  <Words>670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</vt:lpstr>
      <vt:lpstr>Arial Black</vt:lpstr>
      <vt:lpstr>Arial Rounded MT Bold</vt:lpstr>
      <vt:lpstr>Bahnschrift Light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DM-06</cp:lastModifiedBy>
  <cp:revision>95</cp:revision>
  <dcterms:created xsi:type="dcterms:W3CDTF">2020-01-20T05:08:25Z</dcterms:created>
  <dcterms:modified xsi:type="dcterms:W3CDTF">2022-06-20T02:23:20Z</dcterms:modified>
</cp:coreProperties>
</file>